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62"/>
  </p:notesMasterIdLst>
  <p:handoutMasterIdLst>
    <p:handoutMasterId r:id="rId63"/>
  </p:handoutMasterIdLst>
  <p:sldIdLst>
    <p:sldId id="256" r:id="rId2"/>
    <p:sldId id="447" r:id="rId3"/>
    <p:sldId id="399" r:id="rId4"/>
    <p:sldId id="400" r:id="rId5"/>
    <p:sldId id="403" r:id="rId6"/>
    <p:sldId id="477" r:id="rId7"/>
    <p:sldId id="449" r:id="rId8"/>
    <p:sldId id="450" r:id="rId9"/>
    <p:sldId id="459" r:id="rId10"/>
    <p:sldId id="451" r:id="rId11"/>
    <p:sldId id="405" r:id="rId12"/>
    <p:sldId id="452" r:id="rId13"/>
    <p:sldId id="460" r:id="rId14"/>
    <p:sldId id="406" r:id="rId15"/>
    <p:sldId id="487" r:id="rId16"/>
    <p:sldId id="461" r:id="rId17"/>
    <p:sldId id="454" r:id="rId18"/>
    <p:sldId id="409" r:id="rId19"/>
    <p:sldId id="472" r:id="rId20"/>
    <p:sldId id="478" r:id="rId21"/>
    <p:sldId id="411" r:id="rId22"/>
    <p:sldId id="479" r:id="rId23"/>
    <p:sldId id="412" r:id="rId24"/>
    <p:sldId id="413" r:id="rId25"/>
    <p:sldId id="414" r:id="rId26"/>
    <p:sldId id="416" r:id="rId27"/>
    <p:sldId id="415" r:id="rId28"/>
    <p:sldId id="417" r:id="rId29"/>
    <p:sldId id="418" r:id="rId30"/>
    <p:sldId id="443" r:id="rId31"/>
    <p:sldId id="422" r:id="rId32"/>
    <p:sldId id="421" r:id="rId33"/>
    <p:sldId id="473" r:id="rId34"/>
    <p:sldId id="419" r:id="rId35"/>
    <p:sldId id="455" r:id="rId36"/>
    <p:sldId id="462" r:id="rId37"/>
    <p:sldId id="475" r:id="rId38"/>
    <p:sldId id="420" r:id="rId39"/>
    <p:sldId id="485" r:id="rId40"/>
    <p:sldId id="486" r:id="rId41"/>
    <p:sldId id="428" r:id="rId42"/>
    <p:sldId id="429" r:id="rId43"/>
    <p:sldId id="431" r:id="rId44"/>
    <p:sldId id="432" r:id="rId45"/>
    <p:sldId id="433" r:id="rId46"/>
    <p:sldId id="434" r:id="rId47"/>
    <p:sldId id="444" r:id="rId48"/>
    <p:sldId id="464" r:id="rId49"/>
    <p:sldId id="456" r:id="rId50"/>
    <p:sldId id="468" r:id="rId51"/>
    <p:sldId id="469" r:id="rId52"/>
    <p:sldId id="466" r:id="rId53"/>
    <p:sldId id="480" r:id="rId54"/>
    <p:sldId id="467" r:id="rId55"/>
    <p:sldId id="481" r:id="rId56"/>
    <p:sldId id="437" r:id="rId57"/>
    <p:sldId id="440" r:id="rId58"/>
    <p:sldId id="474" r:id="rId59"/>
    <p:sldId id="438" r:id="rId60"/>
    <p:sldId id="441" r:id="rId61"/>
  </p:sldIdLst>
  <p:sldSz cx="9144000" cy="6858000" type="screen4x3"/>
  <p:notesSz cx="6807200" cy="9939338"/>
  <p:defaultTextStyle>
    <a:defPPr>
      <a:defRPr lang="en-US"/>
    </a:defPPr>
    <a:lvl1pPr algn="l" rtl="0" fontAlgn="base">
      <a:spcBef>
        <a:spcPct val="0"/>
      </a:spcBef>
      <a:spcAft>
        <a:spcPct val="0"/>
      </a:spcAft>
      <a:defRPr sz="1400" kern="1200">
        <a:solidFill>
          <a:srgbClr val="000000"/>
        </a:solidFill>
        <a:latin typeface="Arial" charset="0"/>
        <a:ea typeface="ＭＳ Ｐゴシック" charset="0"/>
        <a:cs typeface="Arial" charset="0"/>
        <a:sym typeface="Arial" charset="0"/>
      </a:defRPr>
    </a:lvl1pPr>
    <a:lvl2pPr marL="457200" algn="l" rtl="0" fontAlgn="base">
      <a:spcBef>
        <a:spcPct val="0"/>
      </a:spcBef>
      <a:spcAft>
        <a:spcPct val="0"/>
      </a:spcAft>
      <a:defRPr sz="1400" kern="1200">
        <a:solidFill>
          <a:srgbClr val="000000"/>
        </a:solidFill>
        <a:latin typeface="Arial" charset="0"/>
        <a:ea typeface="ＭＳ Ｐゴシック" charset="0"/>
        <a:cs typeface="Arial" charset="0"/>
        <a:sym typeface="Arial" charset="0"/>
      </a:defRPr>
    </a:lvl2pPr>
    <a:lvl3pPr marL="914400" algn="l" rtl="0" fontAlgn="base">
      <a:spcBef>
        <a:spcPct val="0"/>
      </a:spcBef>
      <a:spcAft>
        <a:spcPct val="0"/>
      </a:spcAft>
      <a:defRPr sz="1400" kern="1200">
        <a:solidFill>
          <a:srgbClr val="000000"/>
        </a:solidFill>
        <a:latin typeface="Arial" charset="0"/>
        <a:ea typeface="ＭＳ Ｐゴシック" charset="0"/>
        <a:cs typeface="Arial" charset="0"/>
        <a:sym typeface="Arial" charset="0"/>
      </a:defRPr>
    </a:lvl3pPr>
    <a:lvl4pPr marL="1371600" algn="l" rtl="0" fontAlgn="base">
      <a:spcBef>
        <a:spcPct val="0"/>
      </a:spcBef>
      <a:spcAft>
        <a:spcPct val="0"/>
      </a:spcAft>
      <a:defRPr sz="1400" kern="1200">
        <a:solidFill>
          <a:srgbClr val="000000"/>
        </a:solidFill>
        <a:latin typeface="Arial" charset="0"/>
        <a:ea typeface="ＭＳ Ｐゴシック" charset="0"/>
        <a:cs typeface="Arial" charset="0"/>
        <a:sym typeface="Arial" charset="0"/>
      </a:defRPr>
    </a:lvl4pPr>
    <a:lvl5pPr marL="1828800" algn="l" rtl="0" fontAlgn="base">
      <a:spcBef>
        <a:spcPct val="0"/>
      </a:spcBef>
      <a:spcAft>
        <a:spcPct val="0"/>
      </a:spcAft>
      <a:defRPr sz="1400" kern="1200">
        <a:solidFill>
          <a:srgbClr val="000000"/>
        </a:solidFill>
        <a:latin typeface="Arial" charset="0"/>
        <a:ea typeface="ＭＳ Ｐゴシック" charset="0"/>
        <a:cs typeface="Arial" charset="0"/>
        <a:sym typeface="Arial" charset="0"/>
      </a:defRPr>
    </a:lvl5pPr>
    <a:lvl6pPr marL="2286000" algn="l" defTabSz="457200" rtl="0" eaLnBrk="1" latinLnBrk="0" hangingPunct="1">
      <a:defRPr sz="1400" kern="1200">
        <a:solidFill>
          <a:srgbClr val="000000"/>
        </a:solidFill>
        <a:latin typeface="Arial" charset="0"/>
        <a:ea typeface="ＭＳ Ｐゴシック" charset="0"/>
        <a:cs typeface="Arial" charset="0"/>
        <a:sym typeface="Arial" charset="0"/>
      </a:defRPr>
    </a:lvl6pPr>
    <a:lvl7pPr marL="2743200" algn="l" defTabSz="457200" rtl="0" eaLnBrk="1" latinLnBrk="0" hangingPunct="1">
      <a:defRPr sz="1400" kern="1200">
        <a:solidFill>
          <a:srgbClr val="000000"/>
        </a:solidFill>
        <a:latin typeface="Arial" charset="0"/>
        <a:ea typeface="ＭＳ Ｐゴシック" charset="0"/>
        <a:cs typeface="Arial" charset="0"/>
        <a:sym typeface="Arial" charset="0"/>
      </a:defRPr>
    </a:lvl7pPr>
    <a:lvl8pPr marL="3200400" algn="l" defTabSz="457200" rtl="0" eaLnBrk="1" latinLnBrk="0" hangingPunct="1">
      <a:defRPr sz="1400" kern="1200">
        <a:solidFill>
          <a:srgbClr val="000000"/>
        </a:solidFill>
        <a:latin typeface="Arial" charset="0"/>
        <a:ea typeface="ＭＳ Ｐゴシック" charset="0"/>
        <a:cs typeface="Arial" charset="0"/>
        <a:sym typeface="Arial" charset="0"/>
      </a:defRPr>
    </a:lvl8pPr>
    <a:lvl9pPr marL="3657600" algn="l" defTabSz="457200" rtl="0" eaLnBrk="1" latinLnBrk="0" hangingPunct="1">
      <a:defRPr sz="1400" kern="1200">
        <a:solidFill>
          <a:srgbClr val="000000"/>
        </a:solidFill>
        <a:latin typeface="Arial" charset="0"/>
        <a:ea typeface="ＭＳ Ｐゴシック" charset="0"/>
        <a:cs typeface="Arial" charset="0"/>
        <a:sym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84004C58-58C3-40D8-83D8-399F733722A9}">
  <a:tblStyle styleId="{84004C58-58C3-40D8-83D8-399F733722A9}"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75852" autoAdjust="0"/>
  </p:normalViewPr>
  <p:slideViewPr>
    <p:cSldViewPr>
      <p:cViewPr varScale="1">
        <p:scale>
          <a:sx n="55" d="100"/>
          <a:sy n="55" d="100"/>
        </p:scale>
        <p:origin x="-1182" y="-84"/>
      </p:cViewPr>
      <p:guideLst>
        <p:guide orient="horz" pos="2160"/>
        <p:guide pos="2880"/>
      </p:guideLst>
    </p:cSldViewPr>
  </p:slideViewPr>
  <p:outlineViewPr>
    <p:cViewPr>
      <p:scale>
        <a:sx n="33" d="100"/>
        <a:sy n="33" d="100"/>
      </p:scale>
      <p:origin x="0" y="12038"/>
    </p:cViewPr>
  </p:outlineViewPr>
  <p:notesTextViewPr>
    <p:cViewPr>
      <p:scale>
        <a:sx n="1" d="1"/>
        <a:sy n="1" d="1"/>
      </p:scale>
      <p:origin x="0" y="0"/>
    </p:cViewPr>
  </p:notesTextViewPr>
  <p:sorterViewPr>
    <p:cViewPr>
      <p:scale>
        <a:sx n="100" d="100"/>
        <a:sy n="100" d="100"/>
      </p:scale>
      <p:origin x="0" y="3926"/>
    </p:cViewPr>
  </p:sorterViewPr>
  <p:notesViewPr>
    <p:cSldViewPr>
      <p:cViewPr varScale="1">
        <p:scale>
          <a:sx n="51" d="100"/>
          <a:sy n="51" d="100"/>
        </p:scale>
        <p:origin x="-3006" y="-108"/>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5714" name="Header Placeholder 1"/>
          <p:cNvSpPr>
            <a:spLocks noGrp="1"/>
          </p:cNvSpPr>
          <p:nvPr>
            <p:ph type="hdr" sz="quarter"/>
          </p:nvPr>
        </p:nvSpPr>
        <p:spPr bwMode="auto">
          <a:xfrm>
            <a:off x="0"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5676" tIns="47838" rIns="95676" bIns="47838" numCol="1" anchor="t" anchorCtr="0" compatLnSpc="1">
            <a:prstTxWarp prst="textNoShape">
              <a:avLst/>
            </a:prstTxWarp>
          </a:bodyPr>
          <a:lstStyle>
            <a:lvl1pPr>
              <a:defRPr sz="1200"/>
            </a:lvl1pPr>
          </a:lstStyle>
          <a:p>
            <a:endParaRPr lang="en-AU"/>
          </a:p>
        </p:txBody>
      </p:sp>
      <p:sp>
        <p:nvSpPr>
          <p:cNvPr id="115715" name="Date Placeholder 2"/>
          <p:cNvSpPr>
            <a:spLocks noGrp="1"/>
          </p:cNvSpPr>
          <p:nvPr>
            <p:ph type="dt" sz="quarter" idx="1"/>
          </p:nvPr>
        </p:nvSpPr>
        <p:spPr bwMode="auto">
          <a:xfrm>
            <a:off x="3856038" y="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676" tIns="47838" rIns="95676" bIns="47838" numCol="1" anchor="t" anchorCtr="0" compatLnSpc="1">
            <a:prstTxWarp prst="textNoShape">
              <a:avLst/>
            </a:prstTxWarp>
          </a:bodyPr>
          <a:lstStyle>
            <a:lvl1pPr algn="r">
              <a:defRPr sz="1200"/>
            </a:lvl1pPr>
          </a:lstStyle>
          <a:p>
            <a:fld id="{8FE24212-D1E2-9D4D-8E37-9B3A8EB1E20E}" type="datetimeFigureOut">
              <a:rPr lang="en-AU"/>
              <a:pPr/>
              <a:t>31/05/2018</a:t>
            </a:fld>
            <a:endParaRPr lang="en-AU"/>
          </a:p>
        </p:txBody>
      </p:sp>
      <p:sp>
        <p:nvSpPr>
          <p:cNvPr id="115716" name="Footer Placeholder 3"/>
          <p:cNvSpPr>
            <a:spLocks noGrp="1"/>
          </p:cNvSpPr>
          <p:nvPr>
            <p:ph type="ftr" sz="quarter" idx="2"/>
          </p:nvPr>
        </p:nvSpPr>
        <p:spPr bwMode="auto">
          <a:xfrm>
            <a:off x="0"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5676" tIns="47838" rIns="95676" bIns="47838" numCol="1" anchor="b" anchorCtr="0" compatLnSpc="1">
            <a:prstTxWarp prst="textNoShape">
              <a:avLst/>
            </a:prstTxWarp>
          </a:bodyPr>
          <a:lstStyle>
            <a:lvl1pPr>
              <a:defRPr sz="1200"/>
            </a:lvl1pPr>
          </a:lstStyle>
          <a:p>
            <a:endParaRPr lang="en-AU"/>
          </a:p>
        </p:txBody>
      </p:sp>
      <p:sp>
        <p:nvSpPr>
          <p:cNvPr id="115717" name="Slide Number Placeholder 4"/>
          <p:cNvSpPr>
            <a:spLocks noGrp="1"/>
          </p:cNvSpPr>
          <p:nvPr>
            <p:ph type="sldNum" sz="quarter" idx="3"/>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676" tIns="47838" rIns="95676" bIns="47838" numCol="1" anchor="b" anchorCtr="0" compatLnSpc="1">
            <a:prstTxWarp prst="textNoShape">
              <a:avLst/>
            </a:prstTxWarp>
          </a:bodyPr>
          <a:lstStyle>
            <a:lvl1pPr algn="r">
              <a:defRPr sz="1200"/>
            </a:lvl1pPr>
          </a:lstStyle>
          <a:p>
            <a:fld id="{C592056B-361F-2E44-8ADB-9A70D75DDDEA}" type="slidenum">
              <a:rPr lang="en-AU"/>
              <a:pPr/>
              <a:t>‹#›</a:t>
            </a:fld>
            <a:endParaRPr lang="en-AU"/>
          </a:p>
        </p:txBody>
      </p:sp>
    </p:spTree>
    <p:extLst>
      <p:ext uri="{BB962C8B-B14F-4D97-AF65-F5344CB8AC3E}">
        <p14:creationId xmlns:p14="http://schemas.microsoft.com/office/powerpoint/2010/main" val="32763036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Shape 2"/>
          <p:cNvSpPr>
            <a:spLocks noGrp="1" noRot="1" noChangeAspect="1"/>
          </p:cNvSpPr>
          <p:nvPr>
            <p:ph type="sldImg" idx="2"/>
          </p:nvPr>
        </p:nvSpPr>
        <p:spPr bwMode="auto">
          <a:xfrm>
            <a:off x="919163" y="746125"/>
            <a:ext cx="4968875" cy="3725863"/>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xmlns="" val="1"/>
            </a:ext>
          </a:extLst>
        </p:spPr>
      </p:sp>
      <p:sp>
        <p:nvSpPr>
          <p:cNvPr id="3" name="Shape 3"/>
          <p:cNvSpPr txBox="1">
            <a:spLocks noGrp="1"/>
          </p:cNvSpPr>
          <p:nvPr>
            <p:ph type="body" idx="1"/>
          </p:nvPr>
        </p:nvSpPr>
        <p:spPr>
          <a:xfrm>
            <a:off x="681038" y="4721225"/>
            <a:ext cx="5445125" cy="4471988"/>
          </a:xfrm>
          <a:prstGeom prst="rect">
            <a:avLst/>
          </a:prstGeom>
          <a:noFill/>
          <a:ln>
            <a:noFill/>
          </a:ln>
        </p:spPr>
        <p:txBody>
          <a:bodyPr lIns="95661" tIns="95661" rIns="95661" bIns="95661"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pPr lvl="0"/>
            <a:endParaRPr noProof="0"/>
          </a:p>
        </p:txBody>
      </p:sp>
    </p:spTree>
    <p:extLst>
      <p:ext uri="{BB962C8B-B14F-4D97-AF65-F5344CB8AC3E}">
        <p14:creationId xmlns:p14="http://schemas.microsoft.com/office/powerpoint/2010/main" val="1348309699"/>
      </p:ext>
    </p:extLst>
  </p:cSld>
  <p:clrMap bg1="lt1" tx1="dk1" bg2="dk2" tx2="lt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742950" indent="-285750" algn="l" rtl="0" fontAlgn="base">
      <a:spcBef>
        <a:spcPct val="30000"/>
      </a:spcBef>
      <a:spcAft>
        <a:spcPct val="0"/>
      </a:spcAft>
      <a:defRPr sz="1200" kern="1200">
        <a:solidFill>
          <a:schemeClr val="tx1"/>
        </a:solidFill>
        <a:latin typeface="+mn-lt"/>
        <a:ea typeface="ＭＳ Ｐゴシック" charset="0"/>
        <a:cs typeface="+mn-cs"/>
      </a:defRPr>
    </a:lvl2pPr>
    <a:lvl3pPr marL="1143000" indent="-228600" algn="l" rtl="0" fontAlgn="base">
      <a:spcBef>
        <a:spcPct val="30000"/>
      </a:spcBef>
      <a:spcAft>
        <a:spcPct val="0"/>
      </a:spcAft>
      <a:defRPr sz="1200" kern="1200">
        <a:solidFill>
          <a:schemeClr val="tx1"/>
        </a:solidFill>
        <a:latin typeface="+mn-lt"/>
        <a:ea typeface="ＭＳ Ｐゴシック" charset="0"/>
        <a:cs typeface="+mn-cs"/>
      </a:defRPr>
    </a:lvl3pPr>
    <a:lvl4pPr marL="1600200" indent="-228600" algn="l" rtl="0" fontAlgn="base">
      <a:spcBef>
        <a:spcPct val="30000"/>
      </a:spcBef>
      <a:spcAft>
        <a:spcPct val="0"/>
      </a:spcAft>
      <a:defRPr sz="1200" kern="1200">
        <a:solidFill>
          <a:schemeClr val="tx1"/>
        </a:solidFill>
        <a:latin typeface="+mn-lt"/>
        <a:ea typeface="ＭＳ Ｐゴシック" charset="0"/>
        <a:cs typeface="+mn-cs"/>
      </a:defRPr>
    </a:lvl4pPr>
    <a:lvl5pPr marL="2057400" indent="-228600" algn="l" rtl="0" fontAlgn="base">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9393" name="Shape 43"/>
          <p:cNvSpPr>
            <a:spLocks noGrp="1" noRot="1" noChangeAspect="1" noTextEdit="1"/>
          </p:cNvSpPr>
          <p:nvPr>
            <p:ph type="sldImg" idx="2"/>
          </p:nvPr>
        </p:nvSpPr>
        <p:spPr>
          <a:noFill/>
          <a:ln/>
        </p:spPr>
      </p:sp>
      <p:sp>
        <p:nvSpPr>
          <p:cNvPr id="59394" name="Shape 44"/>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a:solidFill>
                <a:srgbClr val="000000"/>
              </a:solidFill>
              <a:latin typeface="Arial" charset="0"/>
              <a:cs typeface="Arial" charset="0"/>
              <a:sym typeface="Arial" charset="0"/>
            </a:endParaRPr>
          </a:p>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 </a:t>
            </a:r>
          </a:p>
          <a:p>
            <a:pPr>
              <a:spcBef>
                <a:spcPct val="0"/>
              </a:spcBef>
            </a:pPr>
            <a:r>
              <a:rPr lang="en-AU">
                <a:solidFill>
                  <a:srgbClr val="000000"/>
                </a:solidFill>
                <a:latin typeface="Arial" charset="0"/>
                <a:cs typeface="Arial" charset="0"/>
                <a:sym typeface="Arial" charset="0"/>
              </a:rPr>
              <a:t> Welcome to Safe Church Training</a:t>
            </a:r>
          </a:p>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p:sp>
      <p:sp>
        <p:nvSpPr>
          <p:cNvPr id="69634" name="Notes Placeholder 2"/>
          <p:cNvSpPr txBox="1">
            <a:spLocks noGrp="1"/>
          </p:cNvSpPr>
          <p:nvPr>
            <p:ph type="body" idx="1"/>
          </p:nvPr>
        </p:nvSpPr>
        <p:spPr bwMode="auto">
          <a:xfrm>
            <a:off x="595313" y="4681538"/>
            <a:ext cx="5445125" cy="4473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We will pause the PowerPoint for a conversation</a:t>
            </a:r>
          </a:p>
          <a:p>
            <a:pPr>
              <a:spcBef>
                <a:spcPct val="0"/>
              </a:spcBef>
            </a:pPr>
            <a:endParaRPr lang="en-AU" dirty="0">
              <a:latin typeface="Arial" charset="0"/>
            </a:endParaRPr>
          </a:p>
          <a:p>
            <a:pPr>
              <a:spcBef>
                <a:spcPct val="0"/>
              </a:spcBef>
            </a:pPr>
            <a:r>
              <a:rPr lang="en-AU" b="1" dirty="0">
                <a:latin typeface="Arial" charset="0"/>
              </a:rPr>
              <a:t>Do note read:</a:t>
            </a:r>
          </a:p>
          <a:p>
            <a:pPr>
              <a:spcBef>
                <a:spcPct val="0"/>
              </a:spcBef>
            </a:pPr>
            <a:r>
              <a:rPr lang="en-AU" dirty="0">
                <a:latin typeface="Arial" charset="0"/>
              </a:rPr>
              <a:t>In the Participant’s Booklet, locate “What we believe: Theological Imperative” from the Keeping Children Safe policy. (This is section 1.2 of the new policy)</a:t>
            </a:r>
          </a:p>
          <a:p>
            <a:pPr>
              <a:spcBef>
                <a:spcPct val="0"/>
              </a:spcBef>
            </a:pPr>
            <a:endParaRPr lang="en-AU" dirty="0">
              <a:latin typeface="Arial" charset="0"/>
            </a:endParaRPr>
          </a:p>
          <a:p>
            <a:pPr>
              <a:spcBef>
                <a:spcPct val="0"/>
              </a:spcBef>
            </a:pPr>
            <a:r>
              <a:rPr lang="en-AU" dirty="0">
                <a:latin typeface="Arial" charset="0"/>
              </a:rPr>
              <a:t>Why is the church committed to the Keeping Children Safe process?</a:t>
            </a:r>
          </a:p>
          <a:p>
            <a:pPr>
              <a:spcBef>
                <a:spcPct val="0"/>
              </a:spcBef>
            </a:pPr>
            <a:endParaRPr lang="en-AU" dirty="0">
              <a:latin typeface="Arial" charset="0"/>
            </a:endParaRPr>
          </a:p>
          <a:p>
            <a:pPr>
              <a:spcBef>
                <a:spcPct val="0"/>
              </a:spcBef>
            </a:pPr>
            <a:r>
              <a:rPr lang="en-AU" dirty="0">
                <a:latin typeface="Arial" charset="0"/>
              </a:rPr>
              <a:t>Please highlight a word or phrase that stands out for you. </a:t>
            </a:r>
          </a:p>
          <a:p>
            <a:pPr>
              <a:spcBef>
                <a:spcPct val="0"/>
              </a:spcBef>
            </a:pPr>
            <a:endParaRPr lang="en-AU" dirty="0">
              <a:latin typeface="Arial" charset="0"/>
            </a:endParaRPr>
          </a:p>
          <a:p>
            <a:pPr>
              <a:spcBef>
                <a:spcPct val="0"/>
              </a:spcBef>
            </a:pPr>
            <a:r>
              <a:rPr lang="en-AU" dirty="0">
                <a:latin typeface="Arial" charset="0"/>
              </a:rPr>
              <a:t>After a minute or two your facilitator will invite you to call out the word or phrase you have selected.</a:t>
            </a:r>
          </a:p>
          <a:p>
            <a:pPr>
              <a:spcBef>
                <a:spcPct val="0"/>
              </a:spcBef>
            </a:pPr>
            <a:endParaRPr lang="en-AU" dirty="0">
              <a:latin typeface="Arial" charset="0"/>
            </a:endParaRPr>
          </a:p>
          <a:p>
            <a:pPr>
              <a:spcBef>
                <a:spcPct val="0"/>
              </a:spcBef>
            </a:pPr>
            <a:r>
              <a:rPr lang="en-AU" dirty="0">
                <a:latin typeface="Arial" charset="0"/>
              </a:rPr>
              <a:t>We will pause the PowerPoint here.</a:t>
            </a:r>
          </a:p>
          <a:p>
            <a:pPr>
              <a:spcBef>
                <a:spcPct val="0"/>
              </a:spcBef>
            </a:pPr>
            <a:endParaRPr lang="en-AU" dirty="0">
              <a:latin typeface="Arial" charset="0"/>
            </a:endParaRPr>
          </a:p>
          <a:p>
            <a:pPr>
              <a:spcBef>
                <a:spcPct val="0"/>
              </a:spcBef>
            </a:pPr>
            <a:endParaRPr lang="en-AU" dirty="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p:sp>
      <p:sp>
        <p:nvSpPr>
          <p:cNvPr id="7065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So why are we committed to the Keeping Children Safe process?</a:t>
            </a:r>
          </a:p>
          <a:p>
            <a:pPr>
              <a:spcBef>
                <a:spcPct val="0"/>
              </a:spcBef>
            </a:pPr>
            <a:endParaRPr lang="en-AU">
              <a:latin typeface="Arial" charset="0"/>
            </a:endParaRPr>
          </a:p>
          <a:p>
            <a:pPr>
              <a:spcBef>
                <a:spcPct val="0"/>
              </a:spcBef>
            </a:pPr>
            <a:r>
              <a:rPr lang="en-AU">
                <a:latin typeface="Arial" charset="0"/>
              </a:rPr>
              <a:t>Firstly and most importantly, as we have just seen, it arises out of our commitment to God’s central command to love all people, especially the vulnerable. We know that many children have experienced abuse in churches, including our own, and we do not want anyone else to suffer.  We have a responsibility therefore to survivors of abuse.</a:t>
            </a:r>
          </a:p>
          <a:p>
            <a:pPr>
              <a:spcBef>
                <a:spcPct val="0"/>
              </a:spcBef>
            </a:pPr>
            <a:endParaRPr lang="en-AU">
              <a:latin typeface="Arial" charset="0"/>
            </a:endParaRPr>
          </a:p>
          <a:p>
            <a:pPr>
              <a:spcBef>
                <a:spcPct val="0"/>
              </a:spcBef>
            </a:pPr>
            <a:r>
              <a:rPr lang="en-AU">
                <a:latin typeface="Arial" charset="0"/>
              </a:rPr>
              <a:t>As a national church, we have a National Child Safety Framework that guides us in fulfilling these responsibilities.  In summary, we have theological and ethical reasons to keep children safe.</a:t>
            </a:r>
          </a:p>
          <a:p>
            <a:pPr>
              <a:spcBef>
                <a:spcPct val="0"/>
              </a:spcBef>
            </a:pPr>
            <a:endParaRPr lang="en-AU">
              <a:latin typeface="Arial" charset="0"/>
            </a:endParaRPr>
          </a:p>
          <a:p>
            <a:pPr>
              <a:spcBef>
                <a:spcPct val="0"/>
              </a:spcBef>
            </a:pPr>
            <a:r>
              <a:rPr lang="en-AU">
                <a:latin typeface="Arial" charset="0"/>
              </a:rPr>
              <a:t>Secondly, the Church is required to respond to state and federal laws.  </a:t>
            </a:r>
          </a:p>
          <a:p>
            <a:pPr>
              <a:spcBef>
                <a:spcPct val="0"/>
              </a:spcBef>
            </a:pPr>
            <a:endParaRPr lang="en-AU">
              <a:latin typeface="Arial" charset="0"/>
            </a:endParaRPr>
          </a:p>
          <a:p>
            <a:pPr>
              <a:spcBef>
                <a:spcPct val="0"/>
              </a:spcBef>
            </a:pPr>
            <a:r>
              <a:rPr lang="en-AU">
                <a:latin typeface="Arial" charset="0"/>
              </a:rPr>
              <a:t>Other commitments come from the Federal Government’s Royal Commission into Institutional Responses to Child Sexual Abuse.  The Royal Commission looked at historical abuse by religious organisations, including the Uniting Church.</a:t>
            </a:r>
          </a:p>
          <a:p>
            <a:pPr>
              <a:spcBef>
                <a:spcPct val="0"/>
              </a:spcBef>
            </a:pPr>
            <a:endParaRPr lang="en-AU">
              <a:latin typeface="Arial" charset="0"/>
            </a:endParaRPr>
          </a:p>
          <a:p>
            <a:pPr>
              <a:spcBef>
                <a:spcPct val="0"/>
              </a:spcBef>
            </a:pPr>
            <a:r>
              <a:rPr lang="en-AU">
                <a:latin typeface="Arial" charset="0"/>
              </a:rPr>
              <a:t>As a result, all church entities, including all Congregations and Faith Communities, must incorporate its recommendations, summarised as the Ten Elements of a Child-Safe Organisation.  </a:t>
            </a:r>
          </a:p>
          <a:p>
            <a:pPr>
              <a:spcBef>
                <a:spcPct val="0"/>
              </a:spcBef>
            </a:pPr>
            <a:endParaRPr lang="en-AU">
              <a:latin typeface="Arial" charset="0"/>
            </a:endParaRPr>
          </a:p>
        </p:txBody>
      </p:sp>
      <p:sp>
        <p:nvSpPr>
          <p:cNvPr id="7065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7213065-950B-2549-927D-5F57750FE281}" type="slidenum">
              <a:rPr lang="en-AU"/>
              <a:pPr eaLnBrk="1" hangingPunct="1"/>
              <a:t>11</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Because Victoria’s Child Safe Standards are considered best practise, Synod Standing Committee has decided that all Uniting Church entities, including all congregations and faith communities, must adhere to them and be able to show that they have ways of implementing them.  The seven Victoria Child Safe standards are on the screen now and are on the website as CSS1. </a:t>
            </a:r>
          </a:p>
          <a:p>
            <a:pPr fontAlgn="auto">
              <a:spcAft>
                <a:spcPts val="0"/>
              </a:spcAft>
              <a:defRPr/>
            </a:pPr>
            <a:endParaRPr lang="en-AU" dirty="0">
              <a:ea typeface="+mn-ea"/>
              <a:cs typeface="+mn-cs"/>
            </a:endParaRPr>
          </a:p>
          <a:p>
            <a:pPr fontAlgn="auto">
              <a:spcAft>
                <a:spcPts val="0"/>
              </a:spcAft>
              <a:defRPr/>
            </a:pPr>
            <a:r>
              <a:rPr lang="en-AU" dirty="0">
                <a:ea typeface="+mn-ea"/>
                <a:cs typeface="+mn-cs"/>
              </a:rPr>
              <a:t>The standards require that every organisation have all these things:</a:t>
            </a:r>
          </a:p>
          <a:p>
            <a:pPr fontAlgn="auto">
              <a:spcAft>
                <a:spcPts val="0"/>
              </a:spcAft>
              <a:defRPr/>
            </a:pPr>
            <a:endParaRPr lang="en-AU" dirty="0">
              <a:ea typeface="+mn-ea"/>
              <a:cs typeface="+mn-cs"/>
            </a:endParaRPr>
          </a:p>
          <a:p>
            <a:pPr marL="502920" indent="-457200" fontAlgn="auto">
              <a:spcAft>
                <a:spcPts val="0"/>
              </a:spcAft>
              <a:buFont typeface="+mj-lt"/>
              <a:buAutoNum type="arabicPeriod"/>
              <a:defRPr/>
            </a:pPr>
            <a:r>
              <a:rPr lang="en-AU" b="1" dirty="0">
                <a:ea typeface="+mn-ea"/>
                <a:cs typeface="HelveticaNeueLT Com 45 Lt"/>
              </a:rPr>
              <a:t>Strategies and leadership to embed a culture of child safety, </a:t>
            </a:r>
          </a:p>
          <a:p>
            <a:pPr marL="502920" indent="-457200" fontAlgn="auto">
              <a:spcAft>
                <a:spcPts val="0"/>
              </a:spcAft>
              <a:buFont typeface="+mj-lt"/>
              <a:buAutoNum type="arabicPeriod"/>
              <a:defRPr/>
            </a:pPr>
            <a:r>
              <a:rPr lang="en-AU" b="1" dirty="0">
                <a:ea typeface="+mn-ea"/>
                <a:cs typeface="HelveticaNeueLT Com 45 Lt"/>
              </a:rPr>
              <a:t>A child safe policy or statement of commitment</a:t>
            </a:r>
          </a:p>
          <a:p>
            <a:pPr marL="502920" indent="-457200" fontAlgn="auto">
              <a:spcAft>
                <a:spcPts val="0"/>
              </a:spcAft>
              <a:buFont typeface="+mj-lt"/>
              <a:buAutoNum type="arabicPeriod"/>
              <a:defRPr/>
            </a:pPr>
            <a:r>
              <a:rPr lang="en-AU" b="1" dirty="0">
                <a:ea typeface="+mn-ea"/>
                <a:cs typeface="HelveticaNeueLT Com 45 Lt"/>
              </a:rPr>
              <a:t>A clear code of conduct</a:t>
            </a:r>
          </a:p>
          <a:p>
            <a:pPr marL="502920" indent="-457200" fontAlgn="auto">
              <a:spcAft>
                <a:spcPts val="0"/>
              </a:spcAft>
              <a:buFont typeface="+mj-lt"/>
              <a:buAutoNum type="arabicPeriod"/>
              <a:defRPr/>
            </a:pPr>
            <a:r>
              <a:rPr lang="en-AU" b="1" dirty="0">
                <a:ea typeface="+mn-ea"/>
                <a:cs typeface="HelveticaNeueLT Com 45 Lt"/>
              </a:rPr>
              <a:t>Human resources practices to reduce the risk of child abuse</a:t>
            </a: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There also must be</a:t>
            </a:r>
          </a:p>
          <a:p>
            <a:pPr fontAlgn="auto">
              <a:spcAft>
                <a:spcPts val="0"/>
              </a:spcAft>
              <a:defRPr/>
            </a:pPr>
            <a:endParaRPr lang="en-AU" dirty="0">
              <a:ea typeface="+mn-ea"/>
              <a:cs typeface="+mn-cs"/>
            </a:endParaRPr>
          </a:p>
          <a:p>
            <a:pPr marL="560070" indent="-514350" fontAlgn="auto">
              <a:spcAft>
                <a:spcPts val="0"/>
              </a:spcAft>
              <a:buFont typeface="+mj-lt"/>
              <a:buAutoNum type="arabicPeriod" startAt="5"/>
              <a:defRPr/>
            </a:pPr>
            <a:r>
              <a:rPr lang="en-AU" b="1" dirty="0">
                <a:ea typeface="+mn-ea"/>
                <a:cs typeface="HelveticaNeueLT Com 45 Lt"/>
              </a:rPr>
              <a:t>Ways to report suspected child abuse</a:t>
            </a:r>
          </a:p>
          <a:p>
            <a:pPr marL="502920" indent="-457200" fontAlgn="auto">
              <a:spcAft>
                <a:spcPts val="0"/>
              </a:spcAft>
              <a:buFont typeface="+mj-lt"/>
              <a:buAutoNum type="arabicPeriod" startAt="5"/>
              <a:defRPr/>
            </a:pPr>
            <a:r>
              <a:rPr lang="en-AU" b="1" dirty="0">
                <a:ea typeface="+mn-ea"/>
                <a:cs typeface="HelveticaNeueLT Com 45 Lt"/>
              </a:rPr>
              <a:t>Strategies to identify and reduce the risk of abuse</a:t>
            </a:r>
          </a:p>
          <a:p>
            <a:pPr marL="502920" indent="-457200" fontAlgn="auto">
              <a:spcAft>
                <a:spcPts val="0"/>
              </a:spcAft>
              <a:buFont typeface="+mj-lt"/>
              <a:buAutoNum type="arabicPeriod" startAt="5"/>
              <a:defRPr/>
            </a:pPr>
            <a:r>
              <a:rPr lang="en-AU" b="1" dirty="0">
                <a:ea typeface="+mn-ea"/>
                <a:cs typeface="HelveticaNeueLT Com 45 Lt"/>
              </a:rPr>
              <a:t>Strategies to help children participate</a:t>
            </a:r>
            <a:endParaRPr lang="en-AU" dirty="0">
              <a:ea typeface="+mn-ea"/>
              <a:cs typeface="+mn-cs"/>
            </a:endParaRPr>
          </a:p>
          <a:p>
            <a:pPr fontAlgn="auto">
              <a:spcAft>
                <a:spcPts val="0"/>
              </a:spcAft>
              <a:defRPr/>
            </a:pPr>
            <a:endParaRPr lang="en-AU" dirty="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p:sp>
      <p:sp>
        <p:nvSpPr>
          <p:cNvPr id="7373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In addition, the Victorian Government requires commitments to: </a:t>
            </a:r>
          </a:p>
          <a:p>
            <a:pPr>
              <a:spcBef>
                <a:spcPct val="0"/>
              </a:spcBef>
            </a:pPr>
            <a:r>
              <a:rPr lang="en-AU">
                <a:latin typeface="Arial" charset="0"/>
              </a:rPr>
              <a:t>•	promote the cultural safety of Aboriginal children </a:t>
            </a:r>
          </a:p>
          <a:p>
            <a:pPr>
              <a:spcBef>
                <a:spcPct val="0"/>
              </a:spcBef>
            </a:pPr>
            <a:r>
              <a:rPr lang="en-AU">
                <a:latin typeface="Arial" charset="0"/>
              </a:rPr>
              <a:t>•	promote the cultural safety of children from culturally and/or linguistically diverse backgrounds </a:t>
            </a:r>
          </a:p>
          <a:p>
            <a:pPr>
              <a:spcBef>
                <a:spcPct val="0"/>
              </a:spcBef>
            </a:pPr>
            <a:r>
              <a:rPr lang="en-AU">
                <a:latin typeface="Arial" charset="0"/>
              </a:rPr>
              <a:t>•	promote the safety of children with a disability </a:t>
            </a:r>
          </a:p>
          <a:p>
            <a:pPr>
              <a:spcBef>
                <a:spcPct val="0"/>
              </a:spcBef>
            </a:pPr>
            <a:endParaRPr lang="en-AU">
              <a:latin typeface="Arial" charset="0"/>
            </a:endParaRPr>
          </a:p>
          <a:p>
            <a:pPr>
              <a:spcBef>
                <a:spcPct val="0"/>
              </a:spcBef>
            </a:pPr>
            <a:r>
              <a:rPr lang="en-AU">
                <a:latin typeface="Arial" charset="0"/>
              </a:rPr>
              <a:t>	So, in summary, we have legal reasons to keep children safe.</a:t>
            </a:r>
          </a:p>
          <a:p>
            <a:pPr>
              <a:spcBef>
                <a:spcPct val="0"/>
              </a:spcBef>
            </a:pPr>
            <a:endParaRPr lang="en-AU">
              <a:latin typeface="Arial" charset="0"/>
            </a:endParaRPr>
          </a:p>
          <a:p>
            <a:pPr>
              <a:spcBef>
                <a:spcPct val="0"/>
              </a:spcBef>
            </a:pPr>
            <a:r>
              <a:rPr lang="en-AU">
                <a:latin typeface="Arial" charset="0"/>
              </a:rPr>
              <a:t>Finally, if we cannot demonstrate that we take child safety seriously, we leave ourselves open to potentially costly legal consequences.  </a:t>
            </a:r>
          </a:p>
          <a:p>
            <a:pPr>
              <a:spcBef>
                <a:spcPct val="0"/>
              </a:spcBef>
            </a:pPr>
            <a:endParaRPr lang="en-AU">
              <a:latin typeface="Arial" charset="0"/>
            </a:endParaRPr>
          </a:p>
          <a:p>
            <a:pPr>
              <a:spcBef>
                <a:spcPct val="0"/>
              </a:spcBef>
            </a:pPr>
            <a:r>
              <a:rPr lang="en-AU">
                <a:latin typeface="Arial" charset="0"/>
              </a:rPr>
              <a:t>We know from the Royal Commission, that children have been abused in our congregations, not only in our schools and agencies.  So we have practical reasons to do everything we can to keep children safe.</a:t>
            </a:r>
          </a:p>
          <a:p>
            <a:pPr>
              <a:spcBef>
                <a:spcPct val="0"/>
              </a:spcBef>
            </a:pPr>
            <a:endParaRPr lang="en-AU">
              <a:latin typeface="Arial" charset="0"/>
            </a:endParaRPr>
          </a:p>
          <a:p>
            <a:pPr>
              <a:spcBef>
                <a:spcPct val="0"/>
              </a:spcBef>
            </a:pPr>
            <a:endParaRPr lang="en-AU">
              <a:latin typeface="Arial" charset="0"/>
            </a:endParaRPr>
          </a:p>
          <a:p>
            <a:pPr>
              <a:spcBef>
                <a:spcPct val="0"/>
              </a:spcBef>
            </a:pPr>
            <a:endParaRPr lang="en-AU">
              <a:latin typeface="Arial" charset="0"/>
            </a:endParaRPr>
          </a:p>
          <a:p>
            <a:pPr>
              <a:spcBef>
                <a:spcPct val="0"/>
              </a:spcBef>
            </a:pPr>
            <a:endParaRPr lang="en-AU">
              <a:latin typeface="Arial" charset="0"/>
            </a:endParaRPr>
          </a:p>
          <a:p>
            <a:pPr>
              <a:spcBef>
                <a:spcPct val="0"/>
              </a:spcBef>
            </a:pPr>
            <a:endParaRPr lang="en-AU">
              <a:latin typeface="Arial" charset="0"/>
            </a:endParaRPr>
          </a:p>
          <a:p>
            <a:pPr>
              <a:spcBef>
                <a:spcPct val="0"/>
              </a:spcBef>
            </a:pPr>
            <a:endParaRPr lang="en-AU">
              <a:latin typeface="Arial" charset="0"/>
            </a:endParaRPr>
          </a:p>
        </p:txBody>
      </p:sp>
      <p:sp>
        <p:nvSpPr>
          <p:cNvPr id="7373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86BCD00-980F-D848-A61E-ACEE349B99BF}" type="slidenum">
              <a:rPr lang="en-AU"/>
              <a:pPr eaLnBrk="1" hangingPunct="1"/>
              <a:t>14</a:t>
            </a:fld>
            <a:endParaRPr lang="en-A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p:sp>
      <p:sp>
        <p:nvSpPr>
          <p:cNvPr id="7475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Our Synod’s Keeping Children Safe policy was written to take account of all these theological, ethical, legal and practical reasons. </a:t>
            </a:r>
          </a:p>
          <a:p>
            <a:pPr>
              <a:spcBef>
                <a:spcPct val="0"/>
              </a:spcBef>
            </a:pPr>
            <a:endParaRPr lang="en-AU">
              <a:latin typeface="Arial" charset="0"/>
            </a:endParaRPr>
          </a:p>
          <a:p>
            <a:pPr>
              <a:spcBef>
                <a:spcPct val="0"/>
              </a:spcBef>
            </a:pPr>
            <a:r>
              <a:rPr lang="en-AU">
                <a:latin typeface="Arial" charset="0"/>
              </a:rPr>
              <a:t>Appendix 1 of the Policy illustrates how the policy meets the Royal Commission’s Ten Elements and Victoria’s seven Child Safe standards. Our policy also complies with the  Assembly’s National Child Safety Framework.</a:t>
            </a:r>
          </a:p>
          <a:p>
            <a:pPr>
              <a:spcBef>
                <a:spcPct val="0"/>
              </a:spcBef>
            </a:pPr>
            <a:endParaRPr lang="en-AU">
              <a:latin typeface="Arial" charset="0"/>
            </a:endParaRPr>
          </a:p>
          <a:p>
            <a:pPr>
              <a:spcBef>
                <a:spcPct val="0"/>
              </a:spcBef>
            </a:pPr>
            <a:r>
              <a:rPr lang="en-AU">
                <a:latin typeface="Arial" charset="0"/>
              </a:rPr>
              <a:t>The policy comes with a suite of resources which includes this training, a guide to implementing the policy and a website filled with templates, documents and informational materials for you to use in your local situation.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noTextEdit="1"/>
          </p:cNvSpPr>
          <p:nvPr>
            <p:ph type="sldImg"/>
          </p:nvPr>
        </p:nvSpPr>
        <p:spPr/>
      </p:sp>
      <p:sp>
        <p:nvSpPr>
          <p:cNvPr id="7577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a:latin typeface="Arial" charset="0"/>
            </a:endParaRPr>
          </a:p>
          <a:p>
            <a:pPr>
              <a:spcBef>
                <a:spcPct val="0"/>
              </a:spcBef>
            </a:pPr>
            <a:r>
              <a:rPr lang="en-AU">
                <a:latin typeface="Arial" charset="0"/>
              </a:rPr>
              <a:t>If a congregation follows the steps listed in the implementation guide you will be meeting your theological, ethical, legal and practical obligations.  We will discuss this later.</a:t>
            </a:r>
          </a:p>
          <a:p>
            <a:pPr>
              <a:spcBef>
                <a:spcPct val="0"/>
              </a:spcBef>
            </a:pPr>
            <a:endParaRPr lang="en-AU">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So, to whom does this policy apply?</a:t>
            </a:r>
          </a:p>
          <a:p>
            <a:pPr fontAlgn="auto">
              <a:spcAft>
                <a:spcPts val="0"/>
              </a:spcAft>
              <a:defRPr/>
            </a:pPr>
            <a:r>
              <a:rPr lang="en-AU" dirty="0">
                <a:ea typeface="+mn-ea"/>
                <a:cs typeface="+mn-cs"/>
              </a:rPr>
              <a:t> </a:t>
            </a:r>
          </a:p>
          <a:p>
            <a:pPr fontAlgn="auto">
              <a:spcAft>
                <a:spcPts val="0"/>
              </a:spcAft>
              <a:defRPr/>
            </a:pPr>
            <a:r>
              <a:rPr lang="en-AU" dirty="0">
                <a:ea typeface="+mn-ea"/>
                <a:cs typeface="+mn-cs"/>
              </a:rPr>
              <a:t>Let’s looks at the entities first</a:t>
            </a:r>
          </a:p>
          <a:p>
            <a:pPr fontAlgn="auto">
              <a:spcAft>
                <a:spcPts val="0"/>
              </a:spcAft>
              <a:defRPr/>
            </a:pPr>
            <a:endParaRPr lang="en-AU" dirty="0">
              <a:ea typeface="+mn-ea"/>
              <a:cs typeface="+mn-cs"/>
            </a:endParaRPr>
          </a:p>
          <a:p>
            <a:pPr fontAlgn="auto">
              <a:spcAft>
                <a:spcPts val="0"/>
              </a:spcAft>
              <a:defRPr/>
            </a:pPr>
            <a:r>
              <a:rPr lang="en-AU" dirty="0">
                <a:ea typeface="+mn-ea"/>
                <a:cs typeface="+mn-cs"/>
              </a:rPr>
              <a:t>The policy applies to:</a:t>
            </a:r>
          </a:p>
          <a:p>
            <a:pPr fontAlgn="auto">
              <a:spcAft>
                <a:spcPts val="0"/>
              </a:spcAft>
              <a:defRPr/>
            </a:pPr>
            <a:endParaRPr lang="en-AU" dirty="0">
              <a:ea typeface="+mn-ea"/>
              <a:cs typeface="+mn-cs"/>
            </a:endParaRPr>
          </a:p>
          <a:p>
            <a:pPr marL="171450" indent="-171450" fontAlgn="auto">
              <a:spcAft>
                <a:spcPts val="0"/>
              </a:spcAft>
              <a:buFont typeface="Arial" panose="020B0604020202020204" pitchFamily="34" charset="0"/>
              <a:buChar char="•"/>
              <a:defRPr/>
            </a:pPr>
            <a:r>
              <a:rPr lang="en-AU" dirty="0">
                <a:ea typeface="+mn-ea"/>
                <a:cs typeface="+mn-cs"/>
              </a:rPr>
              <a:t>All congregations, parish missions, faith communities and presbyteries within the Synod of VicTas</a:t>
            </a:r>
          </a:p>
          <a:p>
            <a:pPr marL="171450" indent="-171450" fontAlgn="auto">
              <a:spcAft>
                <a:spcPts val="0"/>
              </a:spcAft>
              <a:buFont typeface="Arial" panose="020B0604020202020204" pitchFamily="34" charset="0"/>
              <a:buChar char="•"/>
              <a:defRPr/>
            </a:pPr>
            <a:r>
              <a:rPr lang="en-AU" dirty="0">
                <a:ea typeface="+mn-ea"/>
                <a:cs typeface="+mn-cs"/>
              </a:rPr>
              <a:t>All agencies, programs, services, events and employees in the Synod </a:t>
            </a:r>
          </a:p>
          <a:p>
            <a:pPr marL="171450" indent="-171450" fontAlgn="auto">
              <a:spcAft>
                <a:spcPts val="0"/>
              </a:spcAft>
              <a:buFont typeface="Arial" panose="020B0604020202020204" pitchFamily="34" charset="0"/>
              <a:buChar char="•"/>
              <a:defRPr/>
            </a:pPr>
            <a:r>
              <a:rPr lang="en-AU" dirty="0">
                <a:ea typeface="+mn-ea"/>
                <a:cs typeface="+mn-cs"/>
              </a:rPr>
              <a:t>All camping activities related to the Uniting Church</a:t>
            </a:r>
          </a:p>
          <a:p>
            <a:pPr marL="171450" indent="-171450" fontAlgn="auto">
              <a:spcAft>
                <a:spcPts val="0"/>
              </a:spcAft>
              <a:buFont typeface="Arial" panose="020B0604020202020204" pitchFamily="34" charset="0"/>
              <a:buChar char="•"/>
              <a:defRPr/>
            </a:pPr>
            <a:r>
              <a:rPr lang="en-AU" dirty="0">
                <a:ea typeface="+mn-ea"/>
                <a:cs typeface="+mn-cs"/>
              </a:rPr>
              <a:t>Uniting Aboriginal and Islander Christian Congresses (Victoria and Tasmania)</a:t>
            </a:r>
          </a:p>
          <a:p>
            <a:pPr marL="171450" indent="-171450" fontAlgn="auto">
              <a:spcAft>
                <a:spcPts val="0"/>
              </a:spcAft>
              <a:buFont typeface="Arial" panose="020B0604020202020204" pitchFamily="34" charset="0"/>
              <a:buChar char="•"/>
              <a:defRPr/>
            </a:pPr>
            <a:r>
              <a:rPr lang="en-AU" dirty="0">
                <a:ea typeface="+mn-ea"/>
                <a:cs typeface="+mn-cs"/>
              </a:rPr>
              <a:t>Uniting VicTas  </a:t>
            </a:r>
          </a:p>
          <a:p>
            <a:pPr marL="171450" indent="-171450" fontAlgn="auto">
              <a:spcAft>
                <a:spcPts val="0"/>
              </a:spcAft>
              <a:buFont typeface="Arial" panose="020B0604020202020204" pitchFamily="34" charset="0"/>
              <a:buChar char="•"/>
              <a:defRPr/>
            </a:pPr>
            <a:r>
              <a:rPr lang="en-AU" dirty="0">
                <a:ea typeface="+mn-ea"/>
                <a:cs typeface="+mn-cs"/>
              </a:rPr>
              <a:t>Associated Uniting Church schools </a:t>
            </a:r>
          </a:p>
          <a:p>
            <a:pPr marL="171450" indent="-171450" fontAlgn="auto">
              <a:spcAft>
                <a:spcPts val="0"/>
              </a:spcAft>
              <a:buFont typeface="Arial" panose="020B0604020202020204" pitchFamily="34" charset="0"/>
              <a:buChar char="•"/>
              <a:defRPr/>
            </a:pPr>
            <a:r>
              <a:rPr lang="en-AU" dirty="0">
                <a:ea typeface="+mn-ea"/>
                <a:cs typeface="+mn-cs"/>
              </a:rPr>
              <a:t>University colleges</a:t>
            </a:r>
          </a:p>
          <a:p>
            <a:pPr marL="171450" indent="-171450" fontAlgn="auto">
              <a:spcAft>
                <a:spcPts val="0"/>
              </a:spcAft>
              <a:buFont typeface="Arial" panose="020B0604020202020204" pitchFamily="34" charset="0"/>
              <a:buChar char="•"/>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p:sp>
      <p:sp>
        <p:nvSpPr>
          <p:cNvPr id="7782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b="1" dirty="0">
              <a:latin typeface="Arial" charset="0"/>
            </a:endParaRPr>
          </a:p>
          <a:p>
            <a:pPr>
              <a:spcBef>
                <a:spcPct val="0"/>
              </a:spcBef>
            </a:pPr>
            <a:r>
              <a:rPr lang="en-AU" b="1" dirty="0">
                <a:latin typeface="Arial" charset="0"/>
              </a:rPr>
              <a:t>What about the people this applies to:</a:t>
            </a:r>
          </a:p>
          <a:p>
            <a:pPr>
              <a:spcBef>
                <a:spcPct val="0"/>
              </a:spcBef>
            </a:pPr>
            <a:endParaRPr lang="en-AU" b="1" dirty="0">
              <a:latin typeface="Arial" charset="0"/>
            </a:endParaRPr>
          </a:p>
          <a:p>
            <a:pPr>
              <a:spcBef>
                <a:spcPct val="0"/>
              </a:spcBef>
            </a:pPr>
            <a:r>
              <a:rPr lang="en-AU" b="1" dirty="0">
                <a:latin typeface="Arial" charset="0"/>
              </a:rPr>
              <a:t>Individuals of the Church include but are not limited to:</a:t>
            </a:r>
          </a:p>
          <a:p>
            <a:pPr>
              <a:spcBef>
                <a:spcPct val="0"/>
              </a:spcBef>
            </a:pPr>
            <a:r>
              <a:rPr lang="en-AU" b="1" dirty="0">
                <a:latin typeface="Arial" charset="0"/>
              </a:rPr>
              <a:t>	Board or council members of any entity</a:t>
            </a:r>
          </a:p>
          <a:p>
            <a:pPr>
              <a:spcBef>
                <a:spcPct val="0"/>
              </a:spcBef>
            </a:pPr>
            <a:r>
              <a:rPr lang="en-AU" b="1" dirty="0">
                <a:latin typeface="Arial" charset="0"/>
              </a:rPr>
              <a:t>	Church council members, elders and other appointed leaders</a:t>
            </a:r>
          </a:p>
          <a:p>
            <a:pPr>
              <a:spcBef>
                <a:spcPct val="0"/>
              </a:spcBef>
            </a:pPr>
            <a:r>
              <a:rPr lang="en-AU" b="1" dirty="0">
                <a:latin typeface="Arial" charset="0"/>
              </a:rPr>
              <a:t>	Employees and volunteers</a:t>
            </a:r>
          </a:p>
          <a:p>
            <a:pPr>
              <a:spcBef>
                <a:spcPct val="0"/>
              </a:spcBef>
            </a:pPr>
            <a:r>
              <a:rPr lang="en-AU" b="1" dirty="0">
                <a:latin typeface="Arial" charset="0"/>
              </a:rPr>
              <a:t>	Congregational members and adherents</a:t>
            </a:r>
          </a:p>
          <a:p>
            <a:pPr>
              <a:spcBef>
                <a:spcPct val="0"/>
              </a:spcBef>
            </a:pPr>
            <a:r>
              <a:rPr lang="en-AU" b="1" dirty="0">
                <a:latin typeface="Arial" charset="0"/>
              </a:rPr>
              <a:t>	Presbytery and synod members </a:t>
            </a:r>
          </a:p>
          <a:p>
            <a:pPr>
              <a:spcBef>
                <a:spcPct val="0"/>
              </a:spcBef>
            </a:pPr>
            <a:r>
              <a:rPr lang="en-AU" b="1" dirty="0">
                <a:latin typeface="Arial" charset="0"/>
              </a:rPr>
              <a:t>	People in specified ministries of the Church including those from other denominations who are serving in Uniting Church placements</a:t>
            </a:r>
          </a:p>
          <a:p>
            <a:pPr>
              <a:spcBef>
                <a:spcPct val="0"/>
              </a:spcBef>
            </a:pPr>
            <a:r>
              <a:rPr lang="en-AU" b="1" dirty="0">
                <a:latin typeface="Arial" charset="0"/>
              </a:rPr>
              <a:t> 	Children, parents and carers</a:t>
            </a:r>
          </a:p>
          <a:p>
            <a:pPr>
              <a:spcBef>
                <a:spcPct val="0"/>
              </a:spcBef>
            </a:pPr>
            <a:endParaRPr lang="en-AU" b="1" dirty="0">
              <a:latin typeface="Arial" charset="0"/>
            </a:endParaRPr>
          </a:p>
          <a:p>
            <a:pPr>
              <a:spcBef>
                <a:spcPct val="0"/>
              </a:spcBef>
            </a:pPr>
            <a:endParaRPr lang="en-AU" b="1" dirty="0">
              <a:latin typeface="Arial" charset="0"/>
            </a:endParaRPr>
          </a:p>
          <a:p>
            <a:pPr>
              <a:spcBef>
                <a:spcPct val="0"/>
              </a:spcBef>
            </a:pPr>
            <a:endParaRPr lang="en-AU" b="1" dirty="0">
              <a:latin typeface="Arial" charset="0"/>
            </a:endParaRPr>
          </a:p>
        </p:txBody>
      </p:sp>
      <p:sp>
        <p:nvSpPr>
          <p:cNvPr id="7782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B0B01EEA-F195-A548-BB3D-3D7507BD3B4D}" type="slidenum">
              <a:rPr lang="en-AU"/>
              <a:pPr eaLnBrk="1" hangingPunct="1"/>
              <a:t>18</a:t>
            </a:fld>
            <a:endParaRPr lang="en-A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p:sp>
      <p:sp>
        <p:nvSpPr>
          <p:cNvPr id="7885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dirty="0">
              <a:latin typeface="Arial" charset="0"/>
            </a:endParaRPr>
          </a:p>
          <a:p>
            <a:pPr>
              <a:spcBef>
                <a:spcPct val="0"/>
              </a:spcBef>
            </a:pPr>
            <a:endParaRPr lang="en-AU" dirty="0">
              <a:latin typeface="Arial" charset="0"/>
            </a:endParaRPr>
          </a:p>
          <a:p>
            <a:pPr>
              <a:spcBef>
                <a:spcPct val="0"/>
              </a:spcBef>
            </a:pPr>
            <a:r>
              <a:rPr lang="en-AU" dirty="0">
                <a:latin typeface="Arial" charset="0"/>
              </a:rPr>
              <a:t>Let’s think about this a bit more. Does it apply to:</a:t>
            </a:r>
          </a:p>
          <a:p>
            <a:pPr>
              <a:spcBef>
                <a:spcPct val="0"/>
              </a:spcBef>
            </a:pPr>
            <a:endParaRPr lang="en-AU" dirty="0">
              <a:latin typeface="Arial" charset="0"/>
            </a:endParaRPr>
          </a:p>
          <a:p>
            <a:pPr>
              <a:spcBef>
                <a:spcPct val="0"/>
              </a:spcBef>
            </a:pPr>
            <a:r>
              <a:rPr lang="en-AU" dirty="0">
                <a:latin typeface="Arial" charset="0"/>
              </a:rPr>
              <a:t>Your Congregation?</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Yes, definitely.</a:t>
            </a:r>
          </a:p>
          <a:p>
            <a:pPr>
              <a:spcBef>
                <a:spcPct val="0"/>
              </a:spcBef>
            </a:pPr>
            <a:r>
              <a:rPr lang="en-AU" dirty="0">
                <a:latin typeface="Arial" charset="0"/>
              </a:rPr>
              <a:t>•	</a:t>
            </a:r>
          </a:p>
          <a:p>
            <a:pPr>
              <a:spcBef>
                <a:spcPct val="0"/>
              </a:spcBef>
            </a:pPr>
            <a:r>
              <a:rPr lang="en-AU" dirty="0">
                <a:latin typeface="Arial" charset="0"/>
              </a:rPr>
              <a:t>A Faith Community associated with the Uniting Church?</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It certainly does</a:t>
            </a:r>
          </a:p>
          <a:p>
            <a:pPr>
              <a:spcBef>
                <a:spcPct val="0"/>
              </a:spcBef>
            </a:pPr>
            <a:endParaRPr lang="en-AU" dirty="0">
              <a:latin typeface="Arial" charset="0"/>
            </a:endParaRPr>
          </a:p>
          <a:p>
            <a:pPr>
              <a:spcBef>
                <a:spcPct val="0"/>
              </a:spcBef>
            </a:pPr>
            <a:r>
              <a:rPr lang="en-AU" dirty="0">
                <a:latin typeface="Arial" charset="0"/>
              </a:rPr>
              <a:t>A play group operated in the home of a UCA member?</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Hmmm. This one is not quite as straight forward. Does the church member do this privately or does she or he organise the play group as a ministry or service of the church? If it is an activity recognised by the Church Council, then the policy applies. If it is not associated with the church, then the policy does not apply. Of course, the person will want to ensure that the children are safe, even though it is not required under this policy.</a:t>
            </a:r>
          </a:p>
          <a:p>
            <a:pPr>
              <a:spcBef>
                <a:spcPct val="0"/>
              </a:spcBef>
            </a:pPr>
            <a:endParaRPr lang="en-AU" dirty="0">
              <a:latin typeface="Arial" charset="0"/>
            </a:endParaRPr>
          </a:p>
        </p:txBody>
      </p:sp>
      <p:sp>
        <p:nvSpPr>
          <p:cNvPr id="7885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B4B7715-C455-BD4F-8FA4-5AB3CB529448}" type="slidenum">
              <a:rPr lang="en-AU"/>
              <a:pPr eaLnBrk="1" hangingPunct="1"/>
              <a:t>19</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p:sp>
      <p:sp>
        <p:nvSpPr>
          <p:cNvPr id="6041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solidFill>
                  <a:srgbClr val="000000"/>
                </a:solidFill>
                <a:latin typeface="Arial" charset="0"/>
                <a:cs typeface="Arial" charset="0"/>
                <a:sym typeface="Arial" charset="0"/>
              </a:rPr>
              <a:t>Hello</a:t>
            </a:r>
          </a:p>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Your local facilitator has already welcomed you to today’s education session. I’m Penny Mulvey and today, with the help of your facilitator, I am going to guide you through Safe Church Training.</a:t>
            </a:r>
          </a:p>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This training has been prepared for the Synod of Victoria and Tasmania by the Culture of Safety Unit with adult education consultant, Rev Dr Rob Bos.</a:t>
            </a:r>
          </a:p>
          <a:p>
            <a:pPr>
              <a:spcBef>
                <a:spcPct val="0"/>
              </a:spcBef>
            </a:pPr>
            <a:endParaRPr lang="en-AU">
              <a:solidFill>
                <a:srgbClr val="000000"/>
              </a:solidFill>
              <a:latin typeface="Arial" charset="0"/>
              <a:cs typeface="Arial" charset="0"/>
              <a:sym typeface="Arial" charset="0"/>
            </a:endParaRPr>
          </a:p>
          <a:p>
            <a:pPr>
              <a:spcBef>
                <a:spcPct val="0"/>
              </a:spcBef>
            </a:pPr>
            <a:endParaRPr lang="en-AU">
              <a:solidFill>
                <a:srgbClr val="000000"/>
              </a:solidFill>
              <a:latin typeface="Arial" charset="0"/>
              <a:cs typeface="Arial" charset="0"/>
              <a:sym typeface="Arial" charset="0"/>
            </a:endParaRPr>
          </a:p>
          <a:p>
            <a:pPr>
              <a:spcBef>
                <a:spcPct val="0"/>
              </a:spcBef>
            </a:pPr>
            <a:endParaRPr lang="en-AU">
              <a:solidFill>
                <a:srgbClr val="000000"/>
              </a:solidFill>
              <a:latin typeface="Arial" charset="0"/>
              <a:cs typeface="Arial" charset="0"/>
              <a:sym typeface="Arial" charset="0"/>
            </a:endParaRPr>
          </a:p>
          <a:p>
            <a:pPr>
              <a:spcBef>
                <a:spcPct val="0"/>
              </a:spcBef>
            </a:pPr>
            <a:endParaRPr lang="en-AU">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p:sp>
      <p:sp>
        <p:nvSpPr>
          <p:cNvPr id="7885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dirty="0">
              <a:latin typeface="Arial" charset="0"/>
            </a:endParaRPr>
          </a:p>
          <a:p>
            <a:pPr>
              <a:spcBef>
                <a:spcPct val="0"/>
              </a:spcBef>
            </a:pPr>
            <a:endParaRPr lang="en-AU" dirty="0">
              <a:latin typeface="Arial" charset="0"/>
            </a:endParaRPr>
          </a:p>
          <a:p>
            <a:pPr>
              <a:spcBef>
                <a:spcPct val="0"/>
              </a:spcBef>
            </a:pPr>
            <a:r>
              <a:rPr lang="en-AU" dirty="0">
                <a:latin typeface="Arial" charset="0"/>
              </a:rPr>
              <a:t>Let’s think about this a bit more. Does it apply to:</a:t>
            </a:r>
          </a:p>
          <a:p>
            <a:pPr>
              <a:spcBef>
                <a:spcPct val="0"/>
              </a:spcBef>
            </a:pPr>
            <a:endParaRPr lang="en-AU" dirty="0">
              <a:latin typeface="Arial" charset="0"/>
            </a:endParaRPr>
          </a:p>
          <a:p>
            <a:pPr>
              <a:spcBef>
                <a:spcPct val="0"/>
              </a:spcBef>
            </a:pPr>
            <a:r>
              <a:rPr lang="en-AU" dirty="0">
                <a:latin typeface="Arial" charset="0"/>
              </a:rPr>
              <a:t>Your Congregation?</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Yes, definitely.</a:t>
            </a:r>
          </a:p>
          <a:p>
            <a:pPr>
              <a:spcBef>
                <a:spcPct val="0"/>
              </a:spcBef>
            </a:pPr>
            <a:r>
              <a:rPr lang="en-AU" dirty="0">
                <a:latin typeface="Arial" charset="0"/>
              </a:rPr>
              <a:t>•	</a:t>
            </a:r>
          </a:p>
          <a:p>
            <a:pPr>
              <a:spcBef>
                <a:spcPct val="0"/>
              </a:spcBef>
            </a:pPr>
            <a:r>
              <a:rPr lang="en-AU" dirty="0">
                <a:latin typeface="Arial" charset="0"/>
              </a:rPr>
              <a:t>A Faith Community associated with the Uniting Church?</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It certainly does</a:t>
            </a:r>
          </a:p>
          <a:p>
            <a:pPr>
              <a:spcBef>
                <a:spcPct val="0"/>
              </a:spcBef>
            </a:pPr>
            <a:endParaRPr lang="en-AU" dirty="0">
              <a:latin typeface="Arial" charset="0"/>
            </a:endParaRPr>
          </a:p>
          <a:p>
            <a:pPr>
              <a:spcBef>
                <a:spcPct val="0"/>
              </a:spcBef>
            </a:pPr>
            <a:r>
              <a:rPr lang="en-AU" dirty="0">
                <a:latin typeface="Arial" charset="0"/>
              </a:rPr>
              <a:t>A play group operated in the home of a UCA member?</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Hmmm. This one is not quite as straight forward. Does the church member do this privately or does she or he organise the play group as a ministry or service of the church? If it is an activity recognised by the Church Council, then the policy applies. If it is not associated with the church, then the policy does not apply. Of course, the person will want to ensure that the children are safe, even though it is not required under this policy.</a:t>
            </a:r>
          </a:p>
          <a:p>
            <a:pPr>
              <a:spcBef>
                <a:spcPct val="0"/>
              </a:spcBef>
            </a:pPr>
            <a:endParaRPr lang="en-AU" dirty="0">
              <a:latin typeface="Arial" charset="0"/>
            </a:endParaRPr>
          </a:p>
        </p:txBody>
      </p:sp>
      <p:sp>
        <p:nvSpPr>
          <p:cNvPr id="7885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B4B7715-C455-BD4F-8FA4-5AB3CB529448}" type="slidenum">
              <a:rPr lang="en-AU"/>
              <a:pPr eaLnBrk="1" hangingPunct="1"/>
              <a:t>20</a:t>
            </a:fld>
            <a:endParaRPr lang="en-A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p:sp>
      <p:sp>
        <p:nvSpPr>
          <p:cNvPr id="7987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Does it apply to a Uniting Church school?</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Yes, certainly</a:t>
            </a:r>
          </a:p>
          <a:p>
            <a:pPr>
              <a:spcBef>
                <a:spcPct val="0"/>
              </a:spcBef>
            </a:pPr>
            <a:endParaRPr lang="en-AU" dirty="0">
              <a:latin typeface="Arial" charset="0"/>
            </a:endParaRPr>
          </a:p>
          <a:p>
            <a:pPr>
              <a:spcBef>
                <a:spcPct val="0"/>
              </a:spcBef>
            </a:pPr>
            <a:r>
              <a:rPr lang="en-AU" dirty="0">
                <a:latin typeface="Arial" charset="0"/>
              </a:rPr>
              <a:t>Does it apply to a coffee shop owned and operated by a member of the church?</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No.</a:t>
            </a:r>
          </a:p>
          <a:p>
            <a:pPr>
              <a:spcBef>
                <a:spcPct val="0"/>
              </a:spcBef>
            </a:pPr>
            <a:endParaRPr lang="en-AU" dirty="0">
              <a:latin typeface="Arial" charset="0"/>
            </a:endParaRPr>
          </a:p>
          <a:p>
            <a:pPr>
              <a:spcBef>
                <a:spcPct val="0"/>
              </a:spcBef>
            </a:pPr>
            <a:r>
              <a:rPr lang="en-AU" dirty="0">
                <a:latin typeface="Arial" charset="0"/>
              </a:rPr>
              <a:t>But does it apply to a coffee shop operated by a congregation?</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Arial" charset="0"/>
              </a:rPr>
              <a:t>Yes, of course.</a:t>
            </a:r>
          </a:p>
          <a:p>
            <a:pPr>
              <a:spcBef>
                <a:spcPct val="0"/>
              </a:spcBef>
            </a:pPr>
            <a:endParaRPr lang="en-AU" dirty="0">
              <a:latin typeface="Arial" charset="0"/>
            </a:endParaRPr>
          </a:p>
          <a:p>
            <a:pPr>
              <a:spcBef>
                <a:spcPct val="0"/>
              </a:spcBef>
            </a:pPr>
            <a:r>
              <a:rPr lang="en-AU" dirty="0">
                <a:latin typeface="Arial" charset="0"/>
              </a:rPr>
              <a:t>And lastly, </a:t>
            </a:r>
            <a:r>
              <a:rPr lang="en-US" b="1" dirty="0">
                <a:latin typeface="Arial" charset="0"/>
              </a:rPr>
              <a:t>A</a:t>
            </a:r>
            <a:r>
              <a:rPr lang="en-AU" b="1" dirty="0">
                <a:latin typeface="Arial" charset="0"/>
              </a:rPr>
              <a:t>n outside organisation hiring your premises</a:t>
            </a:r>
            <a:r>
              <a:rPr lang="en-US" b="1" dirty="0">
                <a:latin typeface="Arial" charset="0"/>
              </a:rPr>
              <a:t>? </a:t>
            </a:r>
          </a:p>
          <a:p>
            <a:pPr>
              <a:spcBef>
                <a:spcPct val="0"/>
              </a:spcBef>
            </a:pPr>
            <a:r>
              <a:rPr lang="en-AU" dirty="0">
                <a:latin typeface="Arial" charset="0"/>
              </a:rPr>
              <a:t>•	</a:t>
            </a:r>
            <a:r>
              <a:rPr lang="en-AU" i="1" dirty="0">
                <a:latin typeface="HelveticaNeueLT Com 45 Lt" charset="0"/>
                <a:cs typeface="HelveticaNeueLT Com 45 Lt" charset="0"/>
              </a:rPr>
              <a:t> pause </a:t>
            </a:r>
            <a:r>
              <a:rPr lang="en-AU" dirty="0">
                <a:latin typeface="HelveticaNeueLT Com 45 Lt" charset="0"/>
                <a:cs typeface="HelveticaNeueLT Com 45 Lt" charset="0"/>
              </a:rPr>
              <a:t>No.  But if you use the standard Synod lease, organisations are required to state that they comply with their own child safe standards.</a:t>
            </a:r>
            <a:r>
              <a:rPr lang="en-AU" dirty="0">
                <a:latin typeface="Arial" charset="0"/>
              </a:rPr>
              <a:t>.</a:t>
            </a:r>
          </a:p>
          <a:p>
            <a:pPr>
              <a:spcBef>
                <a:spcPct val="0"/>
              </a:spcBef>
            </a:pPr>
            <a:endParaRPr lang="en-AU" dirty="0">
              <a:latin typeface="Arial" charset="0"/>
            </a:endParaRPr>
          </a:p>
          <a:p>
            <a:pPr>
              <a:spcBef>
                <a:spcPct val="0"/>
              </a:spcBef>
            </a:pPr>
            <a:r>
              <a:rPr lang="en-AU" dirty="0">
                <a:latin typeface="Arial" charset="0"/>
              </a:rPr>
              <a:t>You may pause the PowerPoint now for discussion.</a:t>
            </a:r>
          </a:p>
          <a:p>
            <a:pPr>
              <a:spcBef>
                <a:spcPct val="0"/>
              </a:spcBef>
            </a:pPr>
            <a:endParaRPr lang="en-AU" dirty="0">
              <a:latin typeface="Arial" charset="0"/>
            </a:endParaRPr>
          </a:p>
        </p:txBody>
      </p:sp>
      <p:sp>
        <p:nvSpPr>
          <p:cNvPr id="7987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A1C3FA7-F8D6-1045-934F-0219B786BDA3}" type="slidenum">
              <a:rPr lang="en-AU"/>
              <a:pPr eaLnBrk="1" hangingPunct="1"/>
              <a:t>21</a:t>
            </a:fld>
            <a:endParaRPr lang="en-A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p:sp>
      <p:sp>
        <p:nvSpPr>
          <p:cNvPr id="7987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Does it apply to a Uniting Church school?</a:t>
            </a:r>
          </a:p>
          <a:p>
            <a:pPr>
              <a:spcBef>
                <a:spcPct val="0"/>
              </a:spcBef>
            </a:pPr>
            <a:r>
              <a:rPr lang="en-AU">
                <a:latin typeface="Arial" charset="0"/>
              </a:rPr>
              <a:t>•	</a:t>
            </a:r>
            <a:r>
              <a:rPr lang="en-AU" i="1">
                <a:latin typeface="HelveticaNeueLT Com 45 Lt" charset="0"/>
                <a:cs typeface="HelveticaNeueLT Com 45 Lt" charset="0"/>
              </a:rPr>
              <a:t> pause </a:t>
            </a:r>
            <a:r>
              <a:rPr lang="en-AU">
                <a:latin typeface="Arial" charset="0"/>
              </a:rPr>
              <a:t>Yes, certainly</a:t>
            </a:r>
          </a:p>
          <a:p>
            <a:pPr>
              <a:spcBef>
                <a:spcPct val="0"/>
              </a:spcBef>
            </a:pPr>
            <a:endParaRPr lang="en-AU">
              <a:latin typeface="Arial" charset="0"/>
            </a:endParaRPr>
          </a:p>
          <a:p>
            <a:pPr>
              <a:spcBef>
                <a:spcPct val="0"/>
              </a:spcBef>
            </a:pPr>
            <a:r>
              <a:rPr lang="en-AU">
                <a:latin typeface="Arial" charset="0"/>
              </a:rPr>
              <a:t>Does it apply to a coffee shop owned and operated by a member of the church?</a:t>
            </a:r>
          </a:p>
          <a:p>
            <a:pPr>
              <a:spcBef>
                <a:spcPct val="0"/>
              </a:spcBef>
            </a:pPr>
            <a:r>
              <a:rPr lang="en-AU">
                <a:latin typeface="Arial" charset="0"/>
              </a:rPr>
              <a:t>•	</a:t>
            </a:r>
            <a:r>
              <a:rPr lang="en-AU" i="1">
                <a:latin typeface="HelveticaNeueLT Com 45 Lt" charset="0"/>
                <a:cs typeface="HelveticaNeueLT Com 45 Lt" charset="0"/>
              </a:rPr>
              <a:t> pause </a:t>
            </a:r>
            <a:r>
              <a:rPr lang="en-AU">
                <a:latin typeface="Arial" charset="0"/>
              </a:rPr>
              <a:t>No.</a:t>
            </a:r>
          </a:p>
          <a:p>
            <a:pPr>
              <a:spcBef>
                <a:spcPct val="0"/>
              </a:spcBef>
            </a:pPr>
            <a:endParaRPr lang="en-AU">
              <a:latin typeface="Arial" charset="0"/>
            </a:endParaRPr>
          </a:p>
          <a:p>
            <a:pPr>
              <a:spcBef>
                <a:spcPct val="0"/>
              </a:spcBef>
            </a:pPr>
            <a:r>
              <a:rPr lang="en-AU">
                <a:latin typeface="Arial" charset="0"/>
              </a:rPr>
              <a:t>But does it apply to a coffee shop operated by a congregation?</a:t>
            </a:r>
          </a:p>
          <a:p>
            <a:pPr>
              <a:spcBef>
                <a:spcPct val="0"/>
              </a:spcBef>
            </a:pPr>
            <a:r>
              <a:rPr lang="en-AU">
                <a:latin typeface="Arial" charset="0"/>
              </a:rPr>
              <a:t>•	</a:t>
            </a:r>
            <a:r>
              <a:rPr lang="en-AU" i="1">
                <a:latin typeface="HelveticaNeueLT Com 45 Lt" charset="0"/>
                <a:cs typeface="HelveticaNeueLT Com 45 Lt" charset="0"/>
              </a:rPr>
              <a:t> pause </a:t>
            </a:r>
            <a:r>
              <a:rPr lang="en-AU">
                <a:latin typeface="Arial" charset="0"/>
              </a:rPr>
              <a:t>Yes, of course.</a:t>
            </a:r>
          </a:p>
          <a:p>
            <a:pPr>
              <a:spcBef>
                <a:spcPct val="0"/>
              </a:spcBef>
            </a:pPr>
            <a:endParaRPr lang="en-AU">
              <a:latin typeface="Arial" charset="0"/>
            </a:endParaRPr>
          </a:p>
          <a:p>
            <a:pPr>
              <a:spcBef>
                <a:spcPct val="0"/>
              </a:spcBef>
            </a:pPr>
            <a:r>
              <a:rPr lang="en-AU">
                <a:latin typeface="Arial" charset="0"/>
              </a:rPr>
              <a:t>And lastly, </a:t>
            </a:r>
            <a:r>
              <a:rPr lang="en-US" b="1">
                <a:latin typeface="Arial" charset="0"/>
              </a:rPr>
              <a:t>A</a:t>
            </a:r>
            <a:r>
              <a:rPr lang="en-AU" b="1">
                <a:latin typeface="Arial" charset="0"/>
              </a:rPr>
              <a:t>n outside organisation hiring your premises</a:t>
            </a:r>
            <a:r>
              <a:rPr lang="en-US" b="1">
                <a:latin typeface="Arial" charset="0"/>
              </a:rPr>
              <a:t>? </a:t>
            </a:r>
          </a:p>
          <a:p>
            <a:pPr>
              <a:spcBef>
                <a:spcPct val="0"/>
              </a:spcBef>
            </a:pPr>
            <a:r>
              <a:rPr lang="en-AU">
                <a:latin typeface="Arial" charset="0"/>
              </a:rPr>
              <a:t>•	</a:t>
            </a:r>
            <a:r>
              <a:rPr lang="en-AU" i="1">
                <a:latin typeface="HelveticaNeueLT Com 45 Lt" charset="0"/>
                <a:cs typeface="HelveticaNeueLT Com 45 Lt" charset="0"/>
              </a:rPr>
              <a:t> pause </a:t>
            </a:r>
            <a:r>
              <a:rPr lang="en-AU">
                <a:latin typeface="HelveticaNeueLT Com 45 Lt" charset="0"/>
                <a:cs typeface="HelveticaNeueLT Com 45 Lt" charset="0"/>
              </a:rPr>
              <a:t>No.  But if you use the standard Synod lease, organisations are required to state that they comply with their own child safe standards.</a:t>
            </a:r>
            <a:r>
              <a:rPr lang="en-AU">
                <a:latin typeface="Arial" charset="0"/>
              </a:rPr>
              <a:t>.</a:t>
            </a:r>
          </a:p>
          <a:p>
            <a:pPr>
              <a:spcBef>
                <a:spcPct val="0"/>
              </a:spcBef>
            </a:pPr>
            <a:endParaRPr lang="en-AU">
              <a:latin typeface="Arial" charset="0"/>
            </a:endParaRPr>
          </a:p>
          <a:p>
            <a:pPr>
              <a:spcBef>
                <a:spcPct val="0"/>
              </a:spcBef>
            </a:pPr>
            <a:r>
              <a:rPr lang="en-AU">
                <a:latin typeface="Arial" charset="0"/>
              </a:rPr>
              <a:t>You may pause the PowerPoint now for discussion.</a:t>
            </a:r>
          </a:p>
          <a:p>
            <a:pPr>
              <a:spcBef>
                <a:spcPct val="0"/>
              </a:spcBef>
            </a:pPr>
            <a:endParaRPr lang="en-AU">
              <a:latin typeface="Arial" charset="0"/>
            </a:endParaRPr>
          </a:p>
        </p:txBody>
      </p:sp>
      <p:sp>
        <p:nvSpPr>
          <p:cNvPr id="7987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A1C3FA7-F8D6-1045-934F-0219B786BDA3}" type="slidenum">
              <a:rPr lang="en-AU"/>
              <a:pPr eaLnBrk="1" hangingPunct="1"/>
              <a:t>22</a:t>
            </a:fld>
            <a:endParaRPr lang="en-A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The Keeping Children Safe Policy includes six policy actions.  A shortened version of them is in your Participant’s Booklet at the bottom of page 4.  To implement the policy, each congregation must commit to:</a:t>
            </a: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marL="228600" indent="-228600" fontAlgn="auto">
              <a:spcAft>
                <a:spcPts val="0"/>
              </a:spcAft>
              <a:buFont typeface="+mj-lt"/>
              <a:buAutoNum type="arabicPeriod"/>
              <a:defRPr/>
            </a:pPr>
            <a:r>
              <a:rPr lang="en-AU" dirty="0">
                <a:ea typeface="+mn-ea"/>
                <a:cs typeface="+mn-cs"/>
              </a:rPr>
              <a:t>Promote strong leadership and governance, and a culture of child safety</a:t>
            </a:r>
          </a:p>
          <a:p>
            <a:pPr marL="228600" indent="-228600" fontAlgn="auto">
              <a:spcAft>
                <a:spcPts val="0"/>
              </a:spcAft>
              <a:buFont typeface="+mj-lt"/>
              <a:buAutoNum type="arabicPeriod"/>
              <a:defRPr/>
            </a:pPr>
            <a:r>
              <a:rPr lang="en-AU" dirty="0">
                <a:ea typeface="+mn-ea"/>
                <a:cs typeface="+mn-cs"/>
              </a:rPr>
              <a:t>Promote access, equity and diversity </a:t>
            </a:r>
          </a:p>
          <a:p>
            <a:pPr marL="228600" indent="-228600" fontAlgn="auto">
              <a:spcAft>
                <a:spcPts val="0"/>
              </a:spcAft>
              <a:buFont typeface="+mj-lt"/>
              <a:buAutoNum type="arabicPeriod"/>
              <a:defRPr/>
            </a:pPr>
            <a:r>
              <a:rPr lang="en-AU" dirty="0">
                <a:ea typeface="+mn-ea"/>
                <a:cs typeface="+mn-cs"/>
              </a:rPr>
              <a:t>Promote appropriate behaviour </a:t>
            </a:r>
          </a:p>
          <a:p>
            <a:pPr marL="228600" indent="-228600" fontAlgn="auto">
              <a:spcAft>
                <a:spcPts val="0"/>
              </a:spcAft>
              <a:buFont typeface="+mj-lt"/>
              <a:buAutoNum type="arabicPeriod"/>
              <a:defRPr/>
            </a:pPr>
            <a:r>
              <a:rPr lang="en-AU" dirty="0">
                <a:ea typeface="+mn-ea"/>
                <a:cs typeface="+mn-cs"/>
              </a:rPr>
              <a:t>Recruit, train and supervise workers well</a:t>
            </a:r>
          </a:p>
          <a:p>
            <a:pPr marL="228600" indent="-228600" fontAlgn="auto">
              <a:spcAft>
                <a:spcPts val="0"/>
              </a:spcAft>
              <a:buFont typeface="+mj-lt"/>
              <a:buAutoNum type="arabicPeriod"/>
              <a:defRPr/>
            </a:pPr>
            <a:r>
              <a:rPr lang="en-AU" dirty="0">
                <a:ea typeface="+mn-ea"/>
                <a:cs typeface="+mn-cs"/>
              </a:rPr>
              <a:t>Manage risk, promote safety  and respond to concerns</a:t>
            </a:r>
          </a:p>
          <a:p>
            <a:pPr marL="228600" indent="-228600" fontAlgn="auto">
              <a:spcAft>
                <a:spcPts val="0"/>
              </a:spcAft>
              <a:buFont typeface="+mj-lt"/>
              <a:buAutoNum type="arabicPeriod"/>
              <a:defRPr/>
            </a:pPr>
            <a:r>
              <a:rPr lang="en-AU" dirty="0">
                <a:ea typeface="+mn-ea"/>
                <a:cs typeface="+mn-cs"/>
              </a:rPr>
              <a:t>Promote child, family and community participation </a:t>
            </a: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r>
              <a:rPr lang="en-AU" dirty="0">
                <a:ea typeface="+mn-ea"/>
                <a:cs typeface="+mn-cs"/>
              </a:rPr>
              <a:t>By taking these actions, you help to make your church safe for children and you meet your moral commitments and legal obligations.  </a:t>
            </a:r>
          </a:p>
        </p:txBody>
      </p:sp>
      <p:sp>
        <p:nvSpPr>
          <p:cNvPr id="8089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931F773-7EAE-4E4D-AD21-BE4593F8DDA9}" type="slidenum">
              <a:rPr lang="en-AU"/>
              <a:pPr eaLnBrk="1" hangingPunct="1"/>
              <a:t>23</a:t>
            </a:fld>
            <a:endParaRPr lang="en-A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p:sp>
      <p:sp>
        <p:nvSpPr>
          <p:cNvPr id="8192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B:  Making our church safe for children</a:t>
            </a:r>
          </a:p>
          <a:p>
            <a:pPr>
              <a:spcBef>
                <a:spcPct val="0"/>
              </a:spcBef>
            </a:pPr>
            <a:endParaRPr lang="en-AU">
              <a:latin typeface="Arial" charset="0"/>
            </a:endParaRPr>
          </a:p>
          <a:p>
            <a:pPr>
              <a:spcBef>
                <a:spcPct val="0"/>
              </a:spcBef>
            </a:pPr>
            <a:r>
              <a:rPr lang="en-AU">
                <a:latin typeface="Arial" charset="0"/>
              </a:rPr>
              <a:t>As we begin this session, think how you are engaged with children.  Sunday school or kids club? </a:t>
            </a:r>
            <a:r>
              <a:rPr lang="en-AU" i="1">
                <a:latin typeface="Arial" charset="0"/>
              </a:rPr>
              <a:t>Pause  </a:t>
            </a:r>
            <a:r>
              <a:rPr lang="en-AU">
                <a:latin typeface="Arial" charset="0"/>
              </a:rPr>
              <a:t>Grandchildren attending occasionally? </a:t>
            </a:r>
            <a:r>
              <a:rPr lang="en-AU" i="1">
                <a:latin typeface="Arial" charset="0"/>
              </a:rPr>
              <a:t>Pause  </a:t>
            </a:r>
            <a:r>
              <a:rPr lang="en-AU">
                <a:latin typeface="Arial" charset="0"/>
              </a:rPr>
              <a:t>Music together or a community Christmas event?</a:t>
            </a:r>
          </a:p>
          <a:p>
            <a:pPr>
              <a:spcBef>
                <a:spcPct val="0"/>
              </a:spcBef>
            </a:pPr>
            <a:endParaRPr lang="en-AU">
              <a:latin typeface="Arial" charset="0"/>
            </a:endParaRPr>
          </a:p>
          <a:p>
            <a:pPr>
              <a:spcBef>
                <a:spcPct val="0"/>
              </a:spcBef>
            </a:pPr>
            <a:r>
              <a:rPr lang="en-AU">
                <a:latin typeface="Arial" charset="0"/>
              </a:rPr>
              <a:t>All congregations and faith communities – whether there are children regularly in attendance and no matter what language is spoken – must be safe for children.  Let me repeat – making our churches and agencies and events safe for children is a moral and legal responsibility.</a:t>
            </a:r>
          </a:p>
          <a:p>
            <a:pPr>
              <a:spcBef>
                <a:spcPct val="0"/>
              </a:spcBef>
            </a:pPr>
            <a:endParaRPr lang="en-AU">
              <a:latin typeface="Arial" charset="0"/>
            </a:endParaRPr>
          </a:p>
          <a:p>
            <a:pPr>
              <a:spcBef>
                <a:spcPct val="0"/>
              </a:spcBef>
            </a:pPr>
            <a:r>
              <a:rPr lang="en-AU">
                <a:latin typeface="Arial" charset="0"/>
              </a:rPr>
              <a:t>We want to ensure that people in leadership understand the importance of making the church safe for children and commit themselves to that.</a:t>
            </a:r>
          </a:p>
          <a:p>
            <a:pPr>
              <a:spcBef>
                <a:spcPct val="0"/>
              </a:spcBef>
            </a:pPr>
            <a:endParaRPr lang="en-AU">
              <a:latin typeface="Arial" charset="0"/>
            </a:endParaRPr>
          </a:p>
          <a:p>
            <a:pPr>
              <a:spcBef>
                <a:spcPct val="0"/>
              </a:spcBef>
            </a:pPr>
            <a:r>
              <a:rPr lang="en-AU">
                <a:latin typeface="Arial" charset="0"/>
              </a:rPr>
              <a:t>Part of understanding our responsibilities as leaders is to understand child abuse and to understand our ethical and legal responsibilities to respond to abuse. </a:t>
            </a:r>
          </a:p>
          <a:p>
            <a:pPr>
              <a:spcBef>
                <a:spcPct val="0"/>
              </a:spcBef>
            </a:pPr>
            <a:endParaRPr lang="en-AU">
              <a:latin typeface="Arial" charset="0"/>
            </a:endParaRPr>
          </a:p>
          <a:p>
            <a:pPr>
              <a:spcBef>
                <a:spcPct val="0"/>
              </a:spcBef>
            </a:pPr>
            <a:r>
              <a:rPr lang="en-AU">
                <a:latin typeface="Arial" charset="0"/>
              </a:rPr>
              <a:t>What is child abuse?</a:t>
            </a:r>
          </a:p>
          <a:p>
            <a:pPr>
              <a:spcBef>
                <a:spcPct val="0"/>
              </a:spcBef>
            </a:pPr>
            <a:endParaRPr lang="en-AU">
              <a:latin typeface="Arial" charset="0"/>
            </a:endParaRPr>
          </a:p>
          <a:p>
            <a:pPr>
              <a:spcBef>
                <a:spcPct val="0"/>
              </a:spcBef>
            </a:pPr>
            <a:r>
              <a:rPr lang="en-AU">
                <a:latin typeface="Arial" charset="0"/>
              </a:rPr>
              <a:t>Child abuse – is any act that endangers the child’s physical or emotional health or development. These may be things people do to children or things they fail to do for them. Abuse occurs when those in positions of trust and power abuse that trust and make use of their power to harm children.</a:t>
            </a:r>
          </a:p>
          <a:p>
            <a:pPr>
              <a:spcBef>
                <a:spcPct val="0"/>
              </a:spcBef>
            </a:pPr>
            <a:endParaRPr lang="en-AU">
              <a:latin typeface="Arial" charset="0"/>
            </a:endParaRPr>
          </a:p>
          <a:p>
            <a:pPr>
              <a:spcBef>
                <a:spcPct val="0"/>
              </a:spcBef>
            </a:pPr>
            <a:r>
              <a:rPr lang="en-AU">
                <a:latin typeface="Arial" charset="0"/>
              </a:rPr>
              <a:t>By government definition, a child is anyone under the age of 18 years.</a:t>
            </a:r>
          </a:p>
          <a:p>
            <a:pPr>
              <a:spcBef>
                <a:spcPct val="0"/>
              </a:spcBef>
            </a:pPr>
            <a:endParaRPr lang="en-AU">
              <a:latin typeface="Arial" charset="0"/>
            </a:endParaRPr>
          </a:p>
        </p:txBody>
      </p:sp>
      <p:sp>
        <p:nvSpPr>
          <p:cNvPr id="8192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72B910C-7D79-8340-8DF9-075F75A0F582}" type="slidenum">
              <a:rPr lang="en-AU"/>
              <a:pPr eaLnBrk="1" hangingPunct="1"/>
              <a:t>24</a:t>
            </a:fld>
            <a:endParaRPr lang="en-A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p:sp>
      <p:sp>
        <p:nvSpPr>
          <p:cNvPr id="8294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b="1" dirty="0">
              <a:latin typeface="Arial" charset="0"/>
            </a:endParaRPr>
          </a:p>
          <a:p>
            <a:pPr>
              <a:spcBef>
                <a:spcPct val="0"/>
              </a:spcBef>
            </a:pPr>
            <a:r>
              <a:rPr lang="en-AU" dirty="0">
                <a:latin typeface="Arial" charset="0"/>
              </a:rPr>
              <a:t>Pause the PowerPoint now to consider this material.</a:t>
            </a:r>
          </a:p>
          <a:p>
            <a:pPr>
              <a:spcBef>
                <a:spcPct val="0"/>
              </a:spcBef>
            </a:pPr>
            <a:endParaRPr lang="en-AU" dirty="0">
              <a:latin typeface="Arial" charset="0"/>
            </a:endParaRPr>
          </a:p>
          <a:p>
            <a:pPr>
              <a:spcBef>
                <a:spcPct val="0"/>
              </a:spcBef>
            </a:pPr>
            <a:endParaRPr lang="en-AU" dirty="0">
              <a:latin typeface="Arial" charset="0"/>
            </a:endParaRPr>
          </a:p>
          <a:p>
            <a:pPr>
              <a:spcBef>
                <a:spcPct val="0"/>
              </a:spcBef>
            </a:pPr>
            <a:endParaRPr lang="en-AU" dirty="0">
              <a:latin typeface="Arial" charset="0"/>
            </a:endParaRPr>
          </a:p>
          <a:p>
            <a:pPr>
              <a:spcBef>
                <a:spcPct val="0"/>
              </a:spcBef>
            </a:pPr>
            <a:endParaRPr lang="en-AU" dirty="0">
              <a:latin typeface="Arial" charset="0"/>
            </a:endParaRPr>
          </a:p>
          <a:p>
            <a:pPr>
              <a:spcBef>
                <a:spcPct val="0"/>
              </a:spcBef>
            </a:pPr>
            <a:r>
              <a:rPr lang="en-AU" dirty="0">
                <a:latin typeface="Arial" charset="0"/>
              </a:rPr>
              <a:t>	</a:t>
            </a:r>
          </a:p>
        </p:txBody>
      </p:sp>
      <p:sp>
        <p:nvSpPr>
          <p:cNvPr id="8294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B01CACDE-3948-5647-8D4D-B62E1853F6D5}" type="slidenum">
              <a:rPr lang="en-AU"/>
              <a:pPr eaLnBrk="1" hangingPunct="1"/>
              <a:t>25</a:t>
            </a:fld>
            <a:endParaRPr lang="en-A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	</a:t>
            </a:r>
          </a:p>
          <a:p>
            <a:pPr marL="45720" fontAlgn="auto">
              <a:spcAft>
                <a:spcPts val="1200"/>
              </a:spcAft>
              <a:defRPr/>
            </a:pPr>
            <a:r>
              <a:rPr lang="en-AU" b="1" u="sng" dirty="0">
                <a:ea typeface="+mn-ea"/>
                <a:cs typeface="+mn-cs"/>
              </a:rPr>
              <a:t>Physical abuse</a:t>
            </a:r>
            <a:r>
              <a:rPr lang="en-AU" b="1" dirty="0">
                <a:ea typeface="+mn-ea"/>
                <a:cs typeface="+mn-cs"/>
              </a:rPr>
              <a:t> – occurs when a person purposefully </a:t>
            </a:r>
            <a:r>
              <a:rPr lang="en-AU" b="1" dirty="0">
                <a:solidFill>
                  <a:srgbClr val="FF0000"/>
                </a:solidFill>
                <a:ea typeface="+mn-ea"/>
                <a:cs typeface="+mn-cs"/>
              </a:rPr>
              <a:t>injures </a:t>
            </a:r>
            <a:r>
              <a:rPr lang="en-AU" b="1" dirty="0">
                <a:ea typeface="+mn-ea"/>
                <a:cs typeface="+mn-cs"/>
              </a:rPr>
              <a:t>or </a:t>
            </a:r>
            <a:r>
              <a:rPr lang="en-AU" b="1" dirty="0">
                <a:solidFill>
                  <a:srgbClr val="FF0000"/>
                </a:solidFill>
                <a:ea typeface="+mn-ea"/>
                <a:cs typeface="+mn-cs"/>
              </a:rPr>
              <a:t>threatens to injure </a:t>
            </a:r>
            <a:r>
              <a:rPr lang="en-AU" b="1" dirty="0">
                <a:ea typeface="+mn-ea"/>
                <a:cs typeface="+mn-cs"/>
              </a:rPr>
              <a:t>a child or young person. This may take the form of slapping, punching, shaking, kicking, burning, shoving or grabbing. The injury may take the form of bruises, cuts, burns or fractures.</a:t>
            </a:r>
          </a:p>
          <a:p>
            <a:pPr marL="45720" fontAlgn="auto">
              <a:spcAft>
                <a:spcPts val="0"/>
              </a:spcAft>
              <a:defRPr/>
            </a:pPr>
            <a:r>
              <a:rPr lang="en-AU" b="1" u="sng" dirty="0">
                <a:ea typeface="+mn-ea"/>
                <a:cs typeface="+mn-cs"/>
              </a:rPr>
              <a:t>Sexual abuse </a:t>
            </a:r>
            <a:r>
              <a:rPr lang="en-AU" b="1" dirty="0">
                <a:ea typeface="+mn-ea"/>
                <a:cs typeface="+mn-cs"/>
              </a:rPr>
              <a:t>– occurs when a child or young person is used by an older or bigger child, adolescent or adult for that person’s own </a:t>
            </a:r>
            <a:r>
              <a:rPr lang="en-AU" b="1" dirty="0">
                <a:solidFill>
                  <a:srgbClr val="FF0000"/>
                </a:solidFill>
                <a:ea typeface="+mn-ea"/>
                <a:cs typeface="+mn-cs"/>
              </a:rPr>
              <a:t>sexual stimulation or gratification</a:t>
            </a:r>
            <a:r>
              <a:rPr lang="en-AU" b="1" dirty="0">
                <a:ea typeface="+mn-ea"/>
                <a:cs typeface="+mn-cs"/>
              </a:rPr>
              <a:t>. These acts may or may not involve physical contact, as sexual abuse includes threats and exposure to pornography, including on-line.</a:t>
            </a: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p:txBody>
      </p:sp>
      <p:sp>
        <p:nvSpPr>
          <p:cNvPr id="8397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E07AC9A-71EB-A943-88F6-13D2A195883F}" type="slidenum">
              <a:rPr lang="en-AU"/>
              <a:pPr eaLnBrk="1" hangingPunct="1"/>
              <a:t>26</a:t>
            </a:fld>
            <a:endParaRPr lang="en-A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p:sp>
      <p:sp>
        <p:nvSpPr>
          <p:cNvPr id="8499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Emotional abuse – occurs when a child is repeatedly rejected or frightened by threats. This may involve name calling, being put down or continual coldness to the extent that it affects the child’s physical and emotional growth</a:t>
            </a:r>
          </a:p>
          <a:p>
            <a:pPr>
              <a:spcBef>
                <a:spcPct val="0"/>
              </a:spcBef>
            </a:pPr>
            <a:endParaRPr lang="en-AU">
              <a:latin typeface="Arial" charset="0"/>
            </a:endParaRPr>
          </a:p>
          <a:p>
            <a:pPr>
              <a:spcBef>
                <a:spcPct val="0"/>
              </a:spcBef>
            </a:pPr>
            <a:r>
              <a:rPr lang="en-AU">
                <a:latin typeface="Arial" charset="0"/>
              </a:rPr>
              <a:t>Neglect – involves failure to provide the child with the basic necessities of life, such as food, clothing, shelter, supervision or care to the extent that the child’s health and development are placed at risk.</a:t>
            </a:r>
          </a:p>
        </p:txBody>
      </p:sp>
      <p:sp>
        <p:nvSpPr>
          <p:cNvPr id="8499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3C5FBD1-9C62-3A45-93AD-33E806F6EE60}" type="slidenum">
              <a:rPr lang="en-AU"/>
              <a:pPr eaLnBrk="1" hangingPunct="1"/>
              <a:t>27</a:t>
            </a:fld>
            <a:endParaRPr lang="en-A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p:sp>
      <p:sp>
        <p:nvSpPr>
          <p:cNvPr id="8601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b="1">
              <a:latin typeface="Arial" charset="0"/>
            </a:endParaRPr>
          </a:p>
          <a:p>
            <a:pPr>
              <a:spcBef>
                <a:spcPct val="0"/>
              </a:spcBef>
            </a:pPr>
            <a:r>
              <a:rPr lang="en-AU" b="1">
                <a:latin typeface="Arial" charset="0"/>
              </a:rPr>
              <a:t>Before we move on, we need to be aware of grooming</a:t>
            </a:r>
          </a:p>
          <a:p>
            <a:pPr>
              <a:spcBef>
                <a:spcPct val="0"/>
              </a:spcBef>
            </a:pPr>
            <a:endParaRPr lang="en-AU">
              <a:latin typeface="Arial" charset="0"/>
            </a:endParaRPr>
          </a:p>
          <a:p>
            <a:pPr>
              <a:spcBef>
                <a:spcPct val="0"/>
              </a:spcBef>
            </a:pPr>
            <a:endParaRPr lang="en-AU">
              <a:latin typeface="Arial" charset="0"/>
            </a:endParaRPr>
          </a:p>
          <a:p>
            <a:pPr>
              <a:spcBef>
                <a:spcPct val="0"/>
              </a:spcBef>
            </a:pPr>
            <a:r>
              <a:rPr lang="en-AU">
                <a:latin typeface="Arial" charset="0"/>
              </a:rPr>
              <a:t>Grooming (sometimes called sexual grooming) is the process of preparing a person—usually a child or other vulnerable person—for sexual assault. It includes establishing a ‘special’ friendship with the child or vulnerable adult. Sexual grooming can include conditioning parents, other adults and church leaders to consider the relationship with the child to be ‘normal’. Grooming often begins with what appears to be a legitimate, permitted relationship with a child. Initially, conduct might appear to be innocent—even commendable—but it progresses over time and escalates. </a:t>
            </a:r>
          </a:p>
          <a:p>
            <a:pPr>
              <a:spcBef>
                <a:spcPct val="0"/>
              </a:spcBef>
            </a:pPr>
            <a:endParaRPr lang="en-AU">
              <a:latin typeface="Arial" charset="0"/>
            </a:endParaRPr>
          </a:p>
          <a:p>
            <a:pPr>
              <a:spcBef>
                <a:spcPct val="0"/>
              </a:spcBef>
            </a:pPr>
            <a:r>
              <a:rPr lang="en-AU">
                <a:latin typeface="Arial" charset="0"/>
              </a:rPr>
              <a:t>If an adult feels a sense of unease or concern about a person’s interaction with a child, they should discuss this with a qualified person. This could be someone they know such as the Minster or a lay leader, the Culture of Safety Contact Person or the Synod Safe Church Educator. </a:t>
            </a:r>
          </a:p>
          <a:p>
            <a:pPr>
              <a:spcBef>
                <a:spcPct val="0"/>
              </a:spcBef>
            </a:pPr>
            <a:endParaRPr lang="en-AU">
              <a:latin typeface="Arial" charset="0"/>
            </a:endParaRPr>
          </a:p>
          <a:p>
            <a:pPr>
              <a:spcBef>
                <a:spcPct val="0"/>
              </a:spcBef>
            </a:pPr>
            <a:r>
              <a:rPr lang="en-AU">
                <a:latin typeface="Arial" charset="0"/>
              </a:rPr>
              <a:t>In  Victoria, Grooming is an offence.  See the material on page 6 of the Participant’s Booklet.  A full definition is in the policy and there is a guide to preventing grooming – document CC10 – on the website.</a:t>
            </a:r>
          </a:p>
          <a:p>
            <a:pPr>
              <a:spcBef>
                <a:spcPct val="0"/>
              </a:spcBef>
            </a:pPr>
            <a:endParaRPr lang="en-AU">
              <a:latin typeface="Arial" charset="0"/>
            </a:endParaRPr>
          </a:p>
        </p:txBody>
      </p:sp>
      <p:sp>
        <p:nvSpPr>
          <p:cNvPr id="8601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CE3D46B-7678-3244-AD70-D7C88DD5D235}" type="slidenum">
              <a:rPr lang="en-AU"/>
              <a:pPr eaLnBrk="1" hangingPunct="1"/>
              <a:t>28</a:t>
            </a:fld>
            <a:endParaRPr lang="en-A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p:sp>
      <p:sp>
        <p:nvSpPr>
          <p:cNvPr id="8704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You will have noticed in the “myths” that some people may think that children will “grow out of” the effects of sexual abuse. </a:t>
            </a:r>
          </a:p>
          <a:p>
            <a:pPr>
              <a:spcBef>
                <a:spcPct val="0"/>
              </a:spcBef>
            </a:pPr>
            <a:endParaRPr lang="en-AU" dirty="0">
              <a:latin typeface="Arial" charset="0"/>
            </a:endParaRPr>
          </a:p>
          <a:p>
            <a:pPr>
              <a:spcBef>
                <a:spcPct val="0"/>
              </a:spcBef>
            </a:pPr>
            <a:r>
              <a:rPr lang="en-AU" dirty="0">
                <a:latin typeface="Arial" charset="0"/>
              </a:rPr>
              <a:t>That is mostly not the case. There are effects of child abuse which often continue to haunt people throughout their lives.</a:t>
            </a:r>
          </a:p>
          <a:p>
            <a:pPr>
              <a:spcBef>
                <a:spcPct val="0"/>
              </a:spcBef>
            </a:pPr>
            <a:endParaRPr lang="en-AU" dirty="0">
              <a:latin typeface="Arial" charset="0"/>
            </a:endParaRPr>
          </a:p>
          <a:p>
            <a:pPr>
              <a:spcBef>
                <a:spcPct val="0"/>
              </a:spcBef>
            </a:pPr>
            <a:r>
              <a:rPr lang="en-AU" b="1" dirty="0">
                <a:latin typeface="Arial" charset="0"/>
              </a:rPr>
              <a:t>Some</a:t>
            </a:r>
            <a:r>
              <a:rPr lang="en-AU" dirty="0">
                <a:latin typeface="Arial" charset="0"/>
              </a:rPr>
              <a:t> of the effects of child abuse may include:</a:t>
            </a:r>
          </a:p>
          <a:p>
            <a:pPr>
              <a:spcBef>
                <a:spcPct val="0"/>
              </a:spcBef>
            </a:pPr>
            <a:r>
              <a:rPr lang="en-AU" dirty="0">
                <a:latin typeface="Arial" charset="0"/>
              </a:rPr>
              <a:t>•	self-blame</a:t>
            </a:r>
          </a:p>
          <a:p>
            <a:pPr>
              <a:spcBef>
                <a:spcPct val="0"/>
              </a:spcBef>
            </a:pPr>
            <a:r>
              <a:rPr lang="en-AU" dirty="0">
                <a:latin typeface="Arial" charset="0"/>
              </a:rPr>
              <a:t>•	difficulty with love or trust</a:t>
            </a:r>
          </a:p>
          <a:p>
            <a:pPr>
              <a:spcBef>
                <a:spcPct val="0"/>
              </a:spcBef>
            </a:pPr>
            <a:r>
              <a:rPr lang="en-AU" dirty="0">
                <a:latin typeface="Arial" charset="0"/>
              </a:rPr>
              <a:t>•	low self-esteem	</a:t>
            </a:r>
          </a:p>
          <a:p>
            <a:pPr>
              <a:spcBef>
                <a:spcPct val="0"/>
              </a:spcBef>
            </a:pPr>
            <a:r>
              <a:rPr lang="en-AU" dirty="0">
                <a:latin typeface="Arial" charset="0"/>
              </a:rPr>
              <a:t>•	various forms of disability</a:t>
            </a:r>
          </a:p>
          <a:p>
            <a:pPr>
              <a:spcBef>
                <a:spcPct val="0"/>
              </a:spcBef>
            </a:pPr>
            <a:r>
              <a:rPr lang="en-AU" dirty="0">
                <a:latin typeface="Arial" charset="0"/>
              </a:rPr>
              <a:t>•	anti-social or violent behaviour</a:t>
            </a:r>
          </a:p>
          <a:p>
            <a:pPr>
              <a:spcBef>
                <a:spcPct val="0"/>
              </a:spcBef>
            </a:pPr>
            <a:r>
              <a:rPr lang="en-AU" dirty="0">
                <a:latin typeface="Arial" charset="0"/>
              </a:rPr>
              <a:t>•	suicide</a:t>
            </a:r>
          </a:p>
          <a:p>
            <a:pPr>
              <a:spcBef>
                <a:spcPct val="0"/>
              </a:spcBef>
            </a:pPr>
            <a:endParaRPr lang="en-AU" dirty="0">
              <a:latin typeface="Arial" charset="0"/>
            </a:endParaRPr>
          </a:p>
          <a:p>
            <a:pPr>
              <a:spcBef>
                <a:spcPct val="0"/>
              </a:spcBef>
            </a:pPr>
            <a:r>
              <a:rPr lang="en-AU" dirty="0">
                <a:latin typeface="Arial" charset="0"/>
              </a:rPr>
              <a:t>All this emphasises for us how important it is to prevent child abuse in the first place, which is what these policies and procedures aim to do.</a:t>
            </a:r>
          </a:p>
          <a:p>
            <a:pPr>
              <a:spcBef>
                <a:spcPct val="0"/>
              </a:spcBef>
            </a:pPr>
            <a:endParaRPr lang="en-AU" dirty="0">
              <a:latin typeface="Arial" charset="0"/>
            </a:endParaRPr>
          </a:p>
          <a:p>
            <a:pPr>
              <a:spcBef>
                <a:spcPct val="0"/>
              </a:spcBef>
            </a:pPr>
            <a:r>
              <a:rPr lang="en-AU" dirty="0">
                <a:latin typeface="Arial" charset="0"/>
              </a:rPr>
              <a:t>But it’s also very important to respond appropriately if someone is abused and discloses that abuse.  Again, we have both ethical and legal responsibilities around disclosure.</a:t>
            </a:r>
          </a:p>
          <a:p>
            <a:pPr>
              <a:spcBef>
                <a:spcPct val="0"/>
              </a:spcBef>
            </a:pPr>
            <a:endParaRPr lang="en-AU" dirty="0">
              <a:latin typeface="Arial" charset="0"/>
            </a:endParaRPr>
          </a:p>
          <a:p>
            <a:pPr>
              <a:spcBef>
                <a:spcPct val="0"/>
              </a:spcBef>
            </a:pPr>
            <a:endParaRPr lang="en-AU" dirty="0">
              <a:latin typeface="Arial" charset="0"/>
            </a:endParaRPr>
          </a:p>
        </p:txBody>
      </p:sp>
      <p:sp>
        <p:nvSpPr>
          <p:cNvPr id="8704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68155C3-E03A-E744-BDD5-4230E60C5038}" type="slidenum">
              <a:rPr lang="en-AU"/>
              <a:pPr eaLnBrk="1" hangingPunct="1"/>
              <a:t>29</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p:sp>
      <p:sp>
        <p:nvSpPr>
          <p:cNvPr id="6144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The purpose of this training is to equip you to keep children and vulnerable adults safe within your congregation.  </a:t>
            </a:r>
          </a:p>
          <a:p>
            <a:pPr>
              <a:spcBef>
                <a:spcPct val="0"/>
              </a:spcBef>
            </a:pPr>
            <a:endParaRPr lang="en-AU">
              <a:solidFill>
                <a:srgbClr val="000000"/>
              </a:solidFill>
              <a:latin typeface="Arial" charset="0"/>
              <a:cs typeface="Arial" charset="0"/>
              <a:sym typeface="Arial" charset="0"/>
            </a:endParaRPr>
          </a:p>
          <a:p>
            <a:pPr>
              <a:spcBef>
                <a:spcPct val="0"/>
              </a:spcBef>
            </a:pPr>
            <a:r>
              <a:rPr lang="en-AU">
                <a:solidFill>
                  <a:srgbClr val="000000"/>
                </a:solidFill>
                <a:latin typeface="Arial" charset="0"/>
                <a:cs typeface="Arial" charset="0"/>
                <a:sym typeface="Arial" charset="0"/>
              </a:rPr>
              <a:t>As we will see today, having a safe church is required of us theologically, ethically, legally and practically.  </a:t>
            </a:r>
          </a:p>
          <a:p>
            <a:pPr>
              <a:spcBef>
                <a:spcPct val="0"/>
              </a:spcBef>
            </a:pPr>
            <a:endParaRPr lang="en-AU">
              <a:solidFill>
                <a:srgbClr val="000000"/>
              </a:solidFill>
              <a:latin typeface="Arial" charset="0"/>
              <a:cs typeface="Arial" charset="0"/>
              <a:sym typeface="Arial" charset="0"/>
            </a:endParaRPr>
          </a:p>
          <a:p>
            <a:pPr>
              <a:spcBef>
                <a:spcPct val="0"/>
              </a:spcBef>
            </a:pPr>
            <a:r>
              <a:rPr lang="en-AU">
                <a:latin typeface="Arial" charset="0"/>
              </a:rPr>
              <a:t>Evert congregation, presbytery, program or event of the Uniting Church has ethical commitments and legal obligations, including those required by Federal and State law.</a:t>
            </a:r>
          </a:p>
          <a:p>
            <a:pPr>
              <a:spcBef>
                <a:spcPct val="0"/>
              </a:spcBef>
            </a:pPr>
            <a:endParaRPr lang="en-AU">
              <a:latin typeface="Arial" charset="0"/>
            </a:endParaRPr>
          </a:p>
          <a:p>
            <a:pPr>
              <a:spcBef>
                <a:spcPct val="0"/>
              </a:spcBef>
            </a:pPr>
            <a:r>
              <a:rPr lang="en-AU">
                <a:latin typeface="Arial" charset="0"/>
              </a:rPr>
              <a:t>We are looking today at the policies and strategies the Synod has developed to resource you in meeting your commitments. </a:t>
            </a:r>
          </a:p>
          <a:p>
            <a:pPr>
              <a:spcBef>
                <a:spcPct val="0"/>
              </a:spcBef>
            </a:pPr>
            <a:endParaRPr lang="en-AU">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p:sp>
      <p:sp>
        <p:nvSpPr>
          <p:cNvPr id="8806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b="0" dirty="0">
                <a:latin typeface="Arial" charset="0"/>
              </a:rPr>
              <a:t>We will pause</a:t>
            </a:r>
            <a:r>
              <a:rPr lang="en-AU" b="0" baseline="0" dirty="0">
                <a:latin typeface="Arial" charset="0"/>
              </a:rPr>
              <a:t> the </a:t>
            </a:r>
            <a:r>
              <a:rPr lang="en-AU" b="0" baseline="0" dirty="0" err="1">
                <a:latin typeface="Arial" charset="0"/>
              </a:rPr>
              <a:t>powerpoint</a:t>
            </a:r>
            <a:r>
              <a:rPr lang="en-AU" b="0" baseline="0" dirty="0">
                <a:latin typeface="Arial" charset="0"/>
              </a:rPr>
              <a:t> for a conversation.</a:t>
            </a:r>
            <a:endParaRPr lang="en-AU" b="0" dirty="0">
              <a:latin typeface="Arial" charset="0"/>
            </a:endParaRPr>
          </a:p>
        </p:txBody>
      </p:sp>
      <p:sp>
        <p:nvSpPr>
          <p:cNvPr id="8806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DC10E7EF-B30C-564B-BB0D-0E96C515F3E2}" type="slidenum">
              <a:rPr lang="en-AU"/>
              <a:pPr eaLnBrk="1" hangingPunct="1"/>
              <a:t>30</a:t>
            </a:fld>
            <a:endParaRPr lang="en-A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p:sp>
      <p:sp>
        <p:nvSpPr>
          <p:cNvPr id="8909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dirty="0">
              <a:latin typeface="Arial" charset="0"/>
            </a:endParaRPr>
          </a:p>
          <a:p>
            <a:pPr>
              <a:spcBef>
                <a:spcPct val="0"/>
              </a:spcBef>
            </a:pPr>
            <a:r>
              <a:rPr lang="en-AU" dirty="0">
                <a:latin typeface="Arial" charset="0"/>
              </a:rPr>
              <a:t>Our</a:t>
            </a:r>
            <a:r>
              <a:rPr lang="en-AU" baseline="0" dirty="0">
                <a:latin typeface="Arial" charset="0"/>
              </a:rPr>
              <a:t> Synod includes congregations in three states, with three sets of legislated requirements. These are outlined on pages 7-8 of the participants booklet.  Pause the </a:t>
            </a:r>
            <a:r>
              <a:rPr lang="en-AU" baseline="0" dirty="0" err="1">
                <a:latin typeface="Arial" charset="0"/>
              </a:rPr>
              <a:t>powerpoint</a:t>
            </a:r>
            <a:r>
              <a:rPr lang="en-AU" baseline="0" dirty="0">
                <a:latin typeface="Arial" charset="0"/>
              </a:rPr>
              <a:t> now and take a moment to read the requirements for your state.</a:t>
            </a:r>
            <a:endParaRPr lang="en-AU" dirty="0">
              <a:latin typeface="Arial" charset="0"/>
            </a:endParaRPr>
          </a:p>
        </p:txBody>
      </p:sp>
      <p:sp>
        <p:nvSpPr>
          <p:cNvPr id="8909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30EC595-8EE7-6543-A7A3-C88A79D685DB}" type="slidenum">
              <a:rPr lang="en-AU"/>
              <a:pPr eaLnBrk="1" hangingPunct="1"/>
              <a:t>31</a:t>
            </a:fld>
            <a:endParaRPr lang="en-A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p:sp>
      <p:sp>
        <p:nvSpPr>
          <p:cNvPr id="9011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sz="1000" dirty="0">
              <a:latin typeface="Arial" charset="0"/>
            </a:endParaRPr>
          </a:p>
          <a:p>
            <a:pPr>
              <a:spcBef>
                <a:spcPct val="0"/>
              </a:spcBef>
            </a:pPr>
            <a:r>
              <a:rPr lang="en-AU" sz="1000" dirty="0">
                <a:latin typeface="Arial" charset="0"/>
              </a:rPr>
              <a:t>As Christians, we have a moral duty to report child abuse in whatever form, based on a reasonable belief that a child is being abused or is at risk of being abused. This moral duty exists over and above any legal obligations as ultimately if children are to protected from abuse, then adults must act</a:t>
            </a:r>
          </a:p>
          <a:p>
            <a:pPr>
              <a:spcBef>
                <a:spcPct val="0"/>
              </a:spcBef>
            </a:pPr>
            <a:endParaRPr lang="en-AU" sz="1000" dirty="0">
              <a:latin typeface="Arial" charset="0"/>
            </a:endParaRPr>
          </a:p>
          <a:p>
            <a:pPr>
              <a:spcBef>
                <a:spcPct val="0"/>
              </a:spcBef>
            </a:pPr>
            <a:r>
              <a:rPr lang="en-AU" sz="1000" dirty="0">
                <a:latin typeface="Arial" charset="0"/>
              </a:rPr>
              <a:t>Ethical Reporting policies close the loopholes and make our churches safer. For some, such as Ministers, this is also a requirement of the code of ethics</a:t>
            </a:r>
          </a:p>
          <a:p>
            <a:pPr>
              <a:spcBef>
                <a:spcPct val="0"/>
              </a:spcBef>
            </a:pPr>
            <a:endParaRPr lang="en-AU" sz="1000" dirty="0">
              <a:latin typeface="Arial" charset="0"/>
            </a:endParaRPr>
          </a:p>
          <a:p>
            <a:pPr>
              <a:spcBef>
                <a:spcPct val="0"/>
              </a:spcBef>
            </a:pPr>
            <a:r>
              <a:rPr lang="en-AU" sz="1000" dirty="0">
                <a:latin typeface="Arial" charset="0"/>
              </a:rPr>
              <a:t>Ethical reporting- </a:t>
            </a:r>
          </a:p>
          <a:p>
            <a:pPr>
              <a:spcBef>
                <a:spcPct val="0"/>
              </a:spcBef>
            </a:pPr>
            <a:r>
              <a:rPr lang="en-AU" sz="1000" dirty="0">
                <a:latin typeface="Arial" charset="0"/>
              </a:rPr>
              <a:t>Any person in a position of leadership and authority (paid or unpaid) or any person working with children or young people in any capacity or a  congregational member who may suspect that a child is at risk of harm must report these concerns to the relevant authorities.</a:t>
            </a:r>
          </a:p>
          <a:p>
            <a:pPr>
              <a:spcBef>
                <a:spcPct val="0"/>
              </a:spcBef>
            </a:pPr>
            <a:endParaRPr lang="en-AU" sz="1000" dirty="0">
              <a:latin typeface="Arial" charset="0"/>
            </a:endParaRPr>
          </a:p>
          <a:p>
            <a:pPr>
              <a:spcBef>
                <a:spcPct val="0"/>
              </a:spcBef>
            </a:pPr>
            <a:endParaRPr lang="en-AU" sz="1000" dirty="0">
              <a:latin typeface="Arial" charset="0"/>
            </a:endParaRPr>
          </a:p>
          <a:p>
            <a:pPr>
              <a:spcBef>
                <a:spcPct val="0"/>
              </a:spcBef>
            </a:pPr>
            <a:endParaRPr lang="en-AU" dirty="0">
              <a:latin typeface="Arial" charset="0"/>
            </a:endParaRPr>
          </a:p>
        </p:txBody>
      </p:sp>
      <p:sp>
        <p:nvSpPr>
          <p:cNvPr id="9011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8CB2334-9B7F-0F4F-9A5E-0EFC1B85A138}" type="slidenum">
              <a:rPr lang="en-AU"/>
              <a:pPr eaLnBrk="1" hangingPunct="1"/>
              <a:t>32</a:t>
            </a:fld>
            <a:endParaRPr lang="en-A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p:sp>
      <p:sp>
        <p:nvSpPr>
          <p:cNvPr id="9113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bodyPr>
          <a:lstStyle/>
          <a:p>
            <a:pPr>
              <a:spcBef>
                <a:spcPct val="0"/>
              </a:spcBef>
            </a:pPr>
            <a:endParaRPr lang="en-AU">
              <a:latin typeface="Arial" charset="0"/>
            </a:endParaRPr>
          </a:p>
        </p:txBody>
      </p:sp>
      <p:sp>
        <p:nvSpPr>
          <p:cNvPr id="91139" name="Rectangle 3"/>
          <p:cNvSpPr>
            <a:spLocks noChangeArrowheads="1"/>
          </p:cNvSpPr>
          <p:nvPr/>
        </p:nvSpPr>
        <p:spPr bwMode="auto">
          <a:xfrm>
            <a:off x="882650" y="5618163"/>
            <a:ext cx="34036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AU"/>
              <a:t>For this and the next couple of slides- where we refer  to “relevant authorities”  we are talking about:</a:t>
            </a:r>
          </a:p>
          <a:p>
            <a:r>
              <a:rPr lang="en-AU"/>
              <a:t> </a:t>
            </a:r>
          </a:p>
          <a:p>
            <a:r>
              <a:rPr lang="en-AU"/>
              <a:t> the Police  - everywhere</a:t>
            </a:r>
          </a:p>
          <a:p>
            <a:endParaRPr lang="en-AU"/>
          </a:p>
          <a:p>
            <a:r>
              <a:rPr lang="en-AU"/>
              <a:t>Department of HEALTH and Human Services in Victoria  </a:t>
            </a:r>
          </a:p>
          <a:p>
            <a:endParaRPr lang="en-AU"/>
          </a:p>
          <a:p>
            <a:r>
              <a:rPr lang="en-AU"/>
              <a:t>or   the Department of Human  Services in  Tasmania, </a:t>
            </a:r>
          </a:p>
          <a:p>
            <a:endParaRPr lang="en-AU"/>
          </a:p>
          <a:p>
            <a:r>
              <a:rPr lang="en-AU"/>
              <a:t>or Children’s Services in NSW</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So how might we respond if someone discloses that he or she has been abused?</a:t>
            </a:r>
          </a:p>
          <a:p>
            <a:pPr fontAlgn="auto">
              <a:spcAft>
                <a:spcPts val="0"/>
              </a:spcAft>
              <a:defRPr/>
            </a:pPr>
            <a:endParaRPr lang="en-AU" dirty="0">
              <a:ea typeface="+mn-ea"/>
              <a:cs typeface="+mn-cs"/>
            </a:endParaRPr>
          </a:p>
          <a:p>
            <a:pPr marL="171450" indent="-171450" fontAlgn="auto">
              <a:spcAft>
                <a:spcPts val="0"/>
              </a:spcAft>
              <a:buFont typeface="Arial" panose="020B0604020202020204" pitchFamily="34" charset="0"/>
              <a:buChar char="•"/>
              <a:defRPr/>
            </a:pPr>
            <a:r>
              <a:rPr lang="en-AU" dirty="0">
                <a:ea typeface="+mn-ea"/>
                <a:cs typeface="+mn-cs"/>
              </a:rPr>
              <a:t>We listen carefully to what is being said</a:t>
            </a:r>
            <a:r>
              <a:rPr lang="en-AU" baseline="0" dirty="0">
                <a:ea typeface="+mn-ea"/>
                <a:cs typeface="+mn-cs"/>
              </a:rPr>
              <a:t> – we don’t ask questions that might put words in the child’s mouth – we let them explain in their own way. Your role is to listen, not to investigate.</a:t>
            </a:r>
            <a:endParaRPr lang="en-AU" dirty="0">
              <a:ea typeface="+mn-ea"/>
              <a:cs typeface="+mn-cs"/>
            </a:endParaRPr>
          </a:p>
          <a:p>
            <a:pPr marL="171450" indent="-171450" fontAlgn="auto">
              <a:spcAft>
                <a:spcPts val="0"/>
              </a:spcAft>
              <a:buFont typeface="Arial" panose="020B0604020202020204" pitchFamily="34" charset="0"/>
              <a:buChar char="•"/>
              <a:defRPr/>
            </a:pPr>
            <a:r>
              <a:rPr lang="en-AU" dirty="0">
                <a:ea typeface="+mn-ea"/>
                <a:cs typeface="+mn-cs"/>
              </a:rPr>
              <a:t>We tell the child we believe them.</a:t>
            </a:r>
          </a:p>
          <a:p>
            <a:pPr marL="171450" indent="-171450" fontAlgn="auto">
              <a:spcAft>
                <a:spcPts val="0"/>
              </a:spcAft>
              <a:buFont typeface="Arial" panose="020B0604020202020204" pitchFamily="34" charset="0"/>
              <a:buChar char="•"/>
              <a:defRPr/>
            </a:pPr>
            <a:r>
              <a:rPr lang="en-AU" dirty="0">
                <a:ea typeface="+mn-ea"/>
                <a:cs typeface="+mn-cs"/>
              </a:rPr>
              <a:t>We advise them that they are not to blame. The child is in no way responsible for the abuse.</a:t>
            </a:r>
          </a:p>
          <a:p>
            <a:pPr marL="171450" indent="-171450" fontAlgn="auto">
              <a:spcAft>
                <a:spcPts val="0"/>
              </a:spcAft>
              <a:buFont typeface="Arial" panose="020B0604020202020204" pitchFamily="34" charset="0"/>
              <a:buChar char="•"/>
              <a:defRPr/>
            </a:pPr>
            <a:r>
              <a:rPr lang="en-AU" dirty="0">
                <a:ea typeface="+mn-ea"/>
                <a:cs typeface="+mn-cs"/>
              </a:rPr>
              <a:t>We do not make promises we can’t keep. If, for example, the child asks you “not to tell anyone”, we need to tell them why we can’t make that promise.</a:t>
            </a:r>
          </a:p>
          <a:p>
            <a:pPr marL="171450" indent="-171450" fontAlgn="auto">
              <a:spcAft>
                <a:spcPts val="0"/>
              </a:spcAft>
              <a:buFont typeface="Arial" panose="020B0604020202020204" pitchFamily="34" charset="0"/>
              <a:buChar char="•"/>
              <a:defRPr/>
            </a:pPr>
            <a:r>
              <a:rPr lang="en-AU" dirty="0">
                <a:ea typeface="+mn-ea"/>
                <a:cs typeface="+mn-cs"/>
              </a:rPr>
              <a:t>We let the child know that we will make a report so that people can help stop the abuse.</a:t>
            </a:r>
          </a:p>
          <a:p>
            <a:pPr marL="171450" indent="-171450" fontAlgn="auto">
              <a:spcAft>
                <a:spcPts val="0"/>
              </a:spcAft>
              <a:buFont typeface="Arial" panose="020B0604020202020204" pitchFamily="34" charset="0"/>
              <a:buChar char="•"/>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p:txBody>
      </p:sp>
      <p:sp>
        <p:nvSpPr>
          <p:cNvPr id="9216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4B68BF2F-F783-144B-B65B-4EAB801F35B0}" type="slidenum">
              <a:rPr lang="en-AU"/>
              <a:pPr eaLnBrk="1" hangingPunct="1"/>
              <a:t>34</a:t>
            </a:fld>
            <a:endParaRPr lang="en-A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p:sp>
      <p:sp>
        <p:nvSpPr>
          <p:cNvPr id="9318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On the back cover of the Participant’s Booklet and in the website resources, there is a flowchart for reporting disclosures.  It is called SCT3 and it is now on the screen</a:t>
            </a:r>
          </a:p>
          <a:p>
            <a:pPr>
              <a:spcBef>
                <a:spcPct val="0"/>
              </a:spcBef>
            </a:pPr>
            <a:endParaRPr lang="en-AU" dirty="0">
              <a:latin typeface="Arial" charset="0"/>
            </a:endParaRPr>
          </a:p>
          <a:p>
            <a:pPr>
              <a:spcBef>
                <a:spcPct val="0"/>
              </a:spcBef>
            </a:pPr>
            <a:r>
              <a:rPr lang="en-AU" dirty="0">
                <a:latin typeface="Arial" charset="0"/>
              </a:rPr>
              <a:t>Please look at it on the back of your Participant’s Booklet.</a:t>
            </a:r>
          </a:p>
          <a:p>
            <a:pPr>
              <a:spcBef>
                <a:spcPct val="0"/>
              </a:spcBef>
            </a:pPr>
            <a:endParaRPr lang="en-AU" dirty="0">
              <a:latin typeface="Arial" charset="0"/>
            </a:endParaRPr>
          </a:p>
          <a:p>
            <a:pPr>
              <a:spcBef>
                <a:spcPct val="0"/>
              </a:spcBef>
            </a:pPr>
            <a:r>
              <a:rPr lang="en-AU" dirty="0">
                <a:latin typeface="Arial" charset="0"/>
              </a:rPr>
              <a:t>Note that it describes Who can report – What to report – To whom you should report.  If a child is in immediate danger, ring the police on 000.</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p:sp>
      <p:sp>
        <p:nvSpPr>
          <p:cNvPr id="9421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If the report should go to another relevant authority in your state, you can make the report yourself, or contact your Culture of Safety contact person or ministry agent or the Synod Culture of Safety unit for advice.</a:t>
            </a:r>
          </a:p>
          <a:p>
            <a:pPr>
              <a:spcBef>
                <a:spcPct val="0"/>
              </a:spcBef>
            </a:pPr>
            <a:endParaRPr lang="en-AU" dirty="0">
              <a:latin typeface="Arial" charset="0"/>
            </a:endParaRPr>
          </a:p>
          <a:p>
            <a:pPr>
              <a:spcBef>
                <a:spcPct val="0"/>
              </a:spcBef>
            </a:pPr>
            <a:r>
              <a:rPr lang="en-AU" dirty="0">
                <a:latin typeface="Arial" charset="0"/>
              </a:rPr>
              <a:t>The flowchart describes How to make a report, what happens next, and potential follow-up.</a:t>
            </a:r>
          </a:p>
          <a:p>
            <a:pPr>
              <a:spcBef>
                <a:spcPct val="0"/>
              </a:spcBef>
            </a:pPr>
            <a:endParaRPr lang="en-AU" dirty="0">
              <a:latin typeface="Arial" charset="0"/>
            </a:endParaRPr>
          </a:p>
          <a:p>
            <a:pPr>
              <a:spcBef>
                <a:spcPct val="0"/>
              </a:spcBef>
            </a:pPr>
            <a:r>
              <a:rPr lang="en-AU" dirty="0">
                <a:latin typeface="Arial" charset="0"/>
              </a:rPr>
              <a:t>There is much more detail on the website on form CC5, Responding to and Reporting child abuse.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2438346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p:sp>
      <p:sp>
        <p:nvSpPr>
          <p:cNvPr id="9523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a:latin typeface="Arial" charset="0"/>
            </a:endParaRPr>
          </a:p>
          <a:p>
            <a:pPr>
              <a:spcBef>
                <a:spcPct val="0"/>
              </a:spcBef>
            </a:pPr>
            <a:r>
              <a:rPr lang="en-AU">
                <a:latin typeface="Arial" charset="0"/>
              </a:rPr>
              <a:t>A specific role, the Culture of Safety contact person has been developed to assist. You can download a ready-to-go job description from the website and a template to create a poster like this one.  This role can be located in a single congregation, over a  number of congregations or  regionally, as in Tasmania</a:t>
            </a:r>
          </a:p>
          <a:p>
            <a:pPr>
              <a:spcBef>
                <a:spcPct val="0"/>
              </a:spcBef>
            </a:pPr>
            <a:endParaRPr lang="en-AU">
              <a:latin typeface="Arial" charset="0"/>
            </a:endParaRPr>
          </a:p>
          <a:p>
            <a:pPr>
              <a:spcBef>
                <a:spcPct val="0"/>
              </a:spcBef>
            </a:pPr>
            <a:r>
              <a:rPr lang="en-AU">
                <a:latin typeface="Arial" charset="0"/>
              </a:rPr>
              <a:t>Pause the PowerPoint here. </a:t>
            </a:r>
          </a:p>
        </p:txBody>
      </p:sp>
      <p:sp>
        <p:nvSpPr>
          <p:cNvPr id="9523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C445C77-4DD4-B944-B535-F838EB917499}" type="slidenum">
              <a:rPr lang="en-AU"/>
              <a:pPr eaLnBrk="1" hangingPunct="1"/>
              <a:t>38</a:t>
            </a:fld>
            <a:endParaRPr lang="en-AU"/>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a:xfrm>
            <a:off x="919163" y="746125"/>
            <a:ext cx="2700337" cy="2025650"/>
          </a:xfrm>
        </p:spPr>
      </p:sp>
      <p:sp>
        <p:nvSpPr>
          <p:cNvPr id="3" name="Notes Placeholder 2"/>
          <p:cNvSpPr>
            <a:spLocks noGrp="1"/>
          </p:cNvSpPr>
          <p:nvPr>
            <p:ph type="body" idx="1"/>
          </p:nvPr>
        </p:nvSpPr>
        <p:spPr>
          <a:xfrm>
            <a:off x="739775" y="3170238"/>
            <a:ext cx="5445125" cy="4471987"/>
          </a:xfrm>
        </p:spPr>
        <p:txBody>
          <a:bodyPr/>
          <a:lstStyle/>
          <a:p>
            <a:pPr fontAlgn="auto">
              <a:spcAft>
                <a:spcPts val="0"/>
              </a:spcAft>
              <a:defRPr/>
            </a:pPr>
            <a:r>
              <a:rPr lang="en-AU" dirty="0">
                <a:ea typeface="+mn-ea"/>
                <a:cs typeface="+mn-cs"/>
              </a:rPr>
              <a:t>We now turn our attention to ministry with vulnerable adults</a:t>
            </a:r>
          </a:p>
          <a:p>
            <a:pPr fontAlgn="auto">
              <a:spcAft>
                <a:spcPts val="0"/>
              </a:spcAft>
              <a:defRPr/>
            </a:pPr>
            <a:r>
              <a:rPr lang="en-AU" dirty="0">
                <a:ea typeface="+mn-ea"/>
                <a:cs typeface="+mn-cs"/>
              </a:rPr>
              <a:t>	</a:t>
            </a:r>
          </a:p>
          <a:p>
            <a:pPr fontAlgn="auto">
              <a:spcAft>
                <a:spcPts val="0"/>
              </a:spcAft>
              <a:defRPr/>
            </a:pPr>
            <a:r>
              <a:rPr lang="en-AU" dirty="0">
                <a:ea typeface="+mn-ea"/>
                <a:cs typeface="+mn-cs"/>
              </a:rPr>
              <a:t>Vulnerable Adults are defined as people who may be considered to be susceptible to abuse or exploitation based on factors such as their health status (physical or mental), age, grief, social isolation or financial hardship. </a:t>
            </a:r>
          </a:p>
          <a:p>
            <a:pPr fontAlgn="auto">
              <a:spcAft>
                <a:spcPts val="0"/>
              </a:spcAft>
              <a:defRPr/>
            </a:pPr>
            <a:r>
              <a:rPr lang="en-AU" dirty="0">
                <a:ea typeface="+mn-ea"/>
                <a:cs typeface="+mn-cs"/>
              </a:rPr>
              <a:t>In this sense vulnerability can be temporary or permanent.</a:t>
            </a:r>
          </a:p>
          <a:p>
            <a:pPr fontAlgn="auto">
              <a:spcAft>
                <a:spcPts val="0"/>
              </a:spcAft>
              <a:defRPr/>
            </a:pPr>
            <a:endParaRPr lang="en-AU" dirty="0">
              <a:ea typeface="+mn-ea"/>
              <a:cs typeface="+mn-cs"/>
            </a:endParaRPr>
          </a:p>
          <a:p>
            <a:pPr fontAlgn="auto">
              <a:spcAft>
                <a:spcPts val="0"/>
              </a:spcAft>
              <a:defRPr/>
            </a:pPr>
            <a:r>
              <a:rPr lang="en-AU" dirty="0">
                <a:ea typeface="+mn-ea"/>
                <a:cs typeface="+mn-cs"/>
              </a:rPr>
              <a:t>Consider who might be a vulnerable adult in your congregation.</a:t>
            </a:r>
          </a:p>
          <a:p>
            <a:pPr marL="171450" indent="-171450" fontAlgn="auto">
              <a:spcAft>
                <a:spcPts val="0"/>
              </a:spcAft>
              <a:buFont typeface="Arial" panose="020B0604020202020204" pitchFamily="34" charset="0"/>
              <a:buChar char="•"/>
              <a:defRPr/>
            </a:pPr>
            <a:r>
              <a:rPr lang="en-AU" dirty="0">
                <a:ea typeface="+mn-ea"/>
                <a:cs typeface="+mn-cs"/>
              </a:rPr>
              <a:t>People living with mental or physical disabilities?  </a:t>
            </a:r>
          </a:p>
          <a:p>
            <a:pPr marL="171450" indent="-171450" fontAlgn="auto">
              <a:spcAft>
                <a:spcPts val="0"/>
              </a:spcAft>
              <a:buFont typeface="Arial" panose="020B0604020202020204" pitchFamily="34" charset="0"/>
              <a:buChar char="•"/>
              <a:defRPr/>
            </a:pPr>
            <a:r>
              <a:rPr lang="en-AU" dirty="0">
                <a:ea typeface="+mn-ea"/>
                <a:cs typeface="+mn-cs"/>
              </a:rPr>
              <a:t>What about a recently bereaved young widow?</a:t>
            </a:r>
          </a:p>
          <a:p>
            <a:pPr marL="171450" indent="-171450" fontAlgn="auto">
              <a:spcAft>
                <a:spcPts val="0"/>
              </a:spcAft>
              <a:buFont typeface="Arial" panose="020B0604020202020204" pitchFamily="34" charset="0"/>
              <a:buChar char="•"/>
              <a:defRPr/>
            </a:pPr>
            <a:r>
              <a:rPr lang="en-AU" dirty="0">
                <a:ea typeface="+mn-ea"/>
                <a:cs typeface="+mn-cs"/>
              </a:rPr>
              <a:t>An aged person no longer able to do his own banking?</a:t>
            </a:r>
          </a:p>
          <a:p>
            <a:pPr marL="171450" indent="-171450" fontAlgn="auto">
              <a:spcAft>
                <a:spcPts val="0"/>
              </a:spcAft>
              <a:buFont typeface="Arial" panose="020B0604020202020204" pitchFamily="34" charset="0"/>
              <a:buChar char="•"/>
              <a:defRPr/>
            </a:pPr>
            <a:r>
              <a:rPr lang="en-AU" dirty="0">
                <a:ea typeface="+mn-ea"/>
                <a:cs typeface="+mn-cs"/>
              </a:rPr>
              <a:t>A person who has just had surgery or cancer treatment?</a:t>
            </a:r>
          </a:p>
          <a:p>
            <a:pPr marL="171450" indent="-171450" fontAlgn="auto">
              <a:spcAft>
                <a:spcPts val="0"/>
              </a:spcAft>
              <a:buFont typeface="Arial" panose="020B0604020202020204" pitchFamily="34" charset="0"/>
              <a:buChar char="•"/>
              <a:defRPr/>
            </a:pPr>
            <a:r>
              <a:rPr lang="en-AU" dirty="0">
                <a:ea typeface="+mn-ea"/>
                <a:cs typeface="+mn-cs"/>
              </a:rPr>
              <a:t>A recently arrived asylum seeker with limited English ability?</a:t>
            </a:r>
          </a:p>
          <a:p>
            <a:pPr marL="171450" indent="-171450" fontAlgn="auto">
              <a:spcAft>
                <a:spcPts val="0"/>
              </a:spcAft>
              <a:buFont typeface="Arial" panose="020B0604020202020204" pitchFamily="34" charset="0"/>
              <a:buChar char="•"/>
              <a:defRPr/>
            </a:pPr>
            <a:r>
              <a:rPr lang="en-AU" dirty="0">
                <a:ea typeface="+mn-ea"/>
                <a:cs typeface="+mn-cs"/>
              </a:rPr>
              <a:t>Who else do you think of?</a:t>
            </a:r>
          </a:p>
          <a:p>
            <a:pPr marL="171450" indent="-171450" fontAlgn="auto">
              <a:spcAft>
                <a:spcPts val="0"/>
              </a:spcAft>
              <a:buFont typeface="Arial" panose="020B0604020202020204" pitchFamily="34" charset="0"/>
              <a:buChar char="•"/>
              <a:defRPr/>
            </a:pPr>
            <a:endParaRPr lang="en-AU" dirty="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solidFill>
                  <a:schemeClr val="tx1"/>
                </a:solidFill>
                <a:effectLst/>
                <a:latin typeface="+mn-lt"/>
                <a:ea typeface="ＭＳ Ｐゴシック" charset="0"/>
                <a:cs typeface="ＭＳ Ｐゴシック" charset="0"/>
              </a:rPr>
              <a:t>There are several government inquiries into family violence, elder abuse and other issues related to vulnerable adults.  They will soon being making reports and recommendations, and churches will need to comply with outcomes</a:t>
            </a:r>
            <a:r>
              <a:rPr lang="en-AU" sz="1200" kern="1200" baseline="0" dirty="0">
                <a:solidFill>
                  <a:schemeClr val="tx1"/>
                </a:solidFill>
                <a:effectLst/>
                <a:latin typeface="+mn-lt"/>
                <a:ea typeface="ＭＳ Ｐゴシック" charset="0"/>
                <a:cs typeface="ＭＳ Ｐゴシック" charset="0"/>
              </a:rPr>
              <a:t> from</a:t>
            </a:r>
            <a:r>
              <a:rPr lang="en-AU" sz="1200" kern="1200" dirty="0">
                <a:solidFill>
                  <a:schemeClr val="tx1"/>
                </a:solidFill>
                <a:effectLst/>
                <a:latin typeface="+mn-lt"/>
                <a:ea typeface="ＭＳ Ｐゴシック" charset="0"/>
                <a:cs typeface="ＭＳ Ｐゴシック" charset="0"/>
              </a:rPr>
              <a:t> their findings.  We believe that any requirements</a:t>
            </a:r>
            <a:r>
              <a:rPr lang="en-AU" sz="1200" kern="1200" baseline="0" dirty="0">
                <a:solidFill>
                  <a:schemeClr val="tx1"/>
                </a:solidFill>
                <a:effectLst/>
                <a:latin typeface="+mn-lt"/>
                <a:ea typeface="ＭＳ Ｐゴシック" charset="0"/>
                <a:cs typeface="ＭＳ Ｐゴシック" charset="0"/>
              </a:rPr>
              <a:t> can be incorporated into </a:t>
            </a:r>
            <a:r>
              <a:rPr lang="en-AU" sz="1200" kern="1200" dirty="0">
                <a:solidFill>
                  <a:schemeClr val="tx1"/>
                </a:solidFill>
                <a:effectLst/>
                <a:latin typeface="+mn-lt"/>
                <a:ea typeface="ＭＳ Ｐゴシック" charset="0"/>
                <a:cs typeface="ＭＳ Ｐゴシック" charset="0"/>
              </a:rPr>
              <a:t>our Safe Church materials and processes.  For example, we will adjust our Keeping Children Safe Code of Conduct to include vulnerable adults as well.  We will keep you informed and update the resources</a:t>
            </a:r>
            <a:r>
              <a:rPr lang="en-AU" sz="1200" kern="1200" baseline="0" dirty="0">
                <a:solidFill>
                  <a:schemeClr val="tx1"/>
                </a:solidFill>
                <a:effectLst/>
                <a:latin typeface="+mn-lt"/>
                <a:ea typeface="ＭＳ Ｐゴシック" charset="0"/>
                <a:cs typeface="ＭＳ Ｐゴシック" charset="0"/>
              </a:rPr>
              <a:t> on the website as required.</a:t>
            </a:r>
            <a:r>
              <a:rPr lang="en-AU" sz="1200" kern="1200" dirty="0">
                <a:solidFill>
                  <a:schemeClr val="tx1"/>
                </a:solidFill>
                <a:effectLst/>
                <a:latin typeface="+mn-lt"/>
                <a:ea typeface="ＭＳ Ｐゴシック" charset="0"/>
                <a:cs typeface="ＭＳ Ｐゴシック" charset="0"/>
              </a:rPr>
              <a:t>  Remember, the processes that make our churches safe for children help to make them safe for other people, too.</a:t>
            </a:r>
          </a:p>
          <a:p>
            <a:pPr marL="171450" indent="-171450" fontAlgn="auto">
              <a:spcAft>
                <a:spcPts val="0"/>
              </a:spcAft>
              <a:buFont typeface="Arial" panose="020B0604020202020204" pitchFamily="34" charset="0"/>
              <a:buChar char="•"/>
              <a:defRPr/>
            </a:pPr>
            <a:endParaRPr lang="en-AU" dirty="0">
              <a:ea typeface="+mn-ea"/>
              <a:cs typeface="+mn-cs"/>
            </a:endParaRPr>
          </a:p>
          <a:p>
            <a:pPr fontAlgn="auto">
              <a:spcAft>
                <a:spcPts val="0"/>
              </a:spcAft>
              <a:defRPr/>
            </a:pPr>
            <a:endParaRPr lang="en-AU" dirty="0">
              <a:ea typeface="+mn-ea"/>
              <a:cs typeface="+mn-cs"/>
            </a:endParaRPr>
          </a:p>
        </p:txBody>
      </p:sp>
      <p:sp>
        <p:nvSpPr>
          <p:cNvPr id="9625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93D47AD-5494-0449-AFE7-D2DA211D491D}" type="slidenum">
              <a:rPr lang="en-AU"/>
              <a:pPr eaLnBrk="1" hangingPunct="1"/>
              <a:t>39</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p:sp>
      <p:sp>
        <p:nvSpPr>
          <p:cNvPr id="6246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Let me draw your attention to your own self care</a:t>
            </a:r>
          </a:p>
          <a:p>
            <a:pPr>
              <a:spcBef>
                <a:spcPct val="0"/>
              </a:spcBef>
            </a:pPr>
            <a:endParaRPr lang="en-AU">
              <a:latin typeface="Arial" charset="0"/>
            </a:endParaRPr>
          </a:p>
          <a:p>
            <a:pPr>
              <a:spcBef>
                <a:spcPct val="0"/>
              </a:spcBef>
            </a:pPr>
            <a:r>
              <a:rPr lang="en-AU">
                <a:latin typeface="Arial" charset="0"/>
              </a:rPr>
              <a:t>Please remember that working on this subject sometimes is upsetting or triggers memories of long-ago abuse.  </a:t>
            </a:r>
          </a:p>
          <a:p>
            <a:pPr>
              <a:spcBef>
                <a:spcPct val="0"/>
              </a:spcBef>
            </a:pPr>
            <a:endParaRPr lang="en-AU">
              <a:latin typeface="Arial" charset="0"/>
            </a:endParaRPr>
          </a:p>
          <a:p>
            <a:pPr>
              <a:spcBef>
                <a:spcPct val="0"/>
              </a:spcBef>
            </a:pPr>
            <a:r>
              <a:rPr lang="en-AU">
                <a:latin typeface="Arial" charset="0"/>
              </a:rPr>
              <a:t>Should you or anyone in your congregation need to talk about abuse within the church or by church people, the Culture of Safety unit staff are available, as is Bethel Pastoral Centre.  If it is a criminal matter, ring the police.</a:t>
            </a:r>
          </a:p>
          <a:p>
            <a:pPr>
              <a:spcBef>
                <a:spcPct val="0"/>
              </a:spcBef>
            </a:pPr>
            <a:endParaRPr lang="en-AU">
              <a:latin typeface="Arial" charset="0"/>
            </a:endParaRPr>
          </a:p>
          <a:p>
            <a:pPr>
              <a:spcBef>
                <a:spcPct val="0"/>
              </a:spcBef>
            </a:pPr>
            <a:r>
              <a:rPr lang="en-AU">
                <a:latin typeface="Arial" charset="0"/>
              </a:rPr>
              <a:t>All these details are in the back of your Participant’s Booklet.</a:t>
            </a:r>
          </a:p>
          <a:p>
            <a:pPr>
              <a:spcBef>
                <a:spcPct val="0"/>
              </a:spcBef>
            </a:pPr>
            <a:r>
              <a:rPr lang="en-AU">
                <a:latin typeface="Arial" charset="0"/>
              </a:rPr>
              <a:t> </a:t>
            </a:r>
          </a:p>
          <a:p>
            <a:pPr>
              <a:spcBef>
                <a:spcPct val="0"/>
              </a:spcBef>
            </a:pPr>
            <a:r>
              <a:rPr lang="en-AU">
                <a:latin typeface="Arial" charset="0"/>
              </a:rPr>
              <a:t>If you need to leave this session at any time, please feel free to find someone you trust and go out.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a:xfrm>
            <a:off x="919163" y="746125"/>
            <a:ext cx="2700337" cy="2025650"/>
          </a:xfrm>
        </p:spPr>
      </p:sp>
      <p:sp>
        <p:nvSpPr>
          <p:cNvPr id="3" name="Notes Placeholder 2"/>
          <p:cNvSpPr>
            <a:spLocks noGrp="1"/>
          </p:cNvSpPr>
          <p:nvPr>
            <p:ph type="body" idx="1"/>
          </p:nvPr>
        </p:nvSpPr>
        <p:spPr>
          <a:xfrm>
            <a:off x="739775" y="3170238"/>
            <a:ext cx="5445125" cy="4471987"/>
          </a:xfrm>
        </p:spPr>
        <p:txBody>
          <a:bodyPr/>
          <a:lstStyle/>
          <a:p>
            <a:r>
              <a:rPr lang="en-AU" sz="1200" kern="1200" dirty="0">
                <a:solidFill>
                  <a:schemeClr val="tx1"/>
                </a:solidFill>
                <a:effectLst/>
                <a:latin typeface="+mn-lt"/>
                <a:ea typeface="ＭＳ Ｐゴシック" charset="0"/>
                <a:cs typeface="ＭＳ Ｐゴシック" charset="0"/>
              </a:rPr>
              <a:t>As we have seen, elderly people are often considered vulnerable adults.  Most of our congregations and agencies have older people as members or clients. Our responsibility is to ensure that older people feel safe and are safe. Sadly, elder abuse is an emerging  area of concern in our community and it is important for us to work with vulnerable adults now to create a safe church for us all.</a:t>
            </a:r>
          </a:p>
          <a:p>
            <a:r>
              <a:rPr lang="en-AU" sz="1200" kern="1200" dirty="0">
                <a:solidFill>
                  <a:schemeClr val="tx1"/>
                </a:solidFill>
                <a:effectLst/>
                <a:latin typeface="+mn-lt"/>
                <a:ea typeface="ＭＳ Ｐゴシック" charset="0"/>
                <a:cs typeface="ＭＳ Ｐゴシック" charset="0"/>
              </a:rPr>
              <a:t>  </a:t>
            </a:r>
          </a:p>
          <a:p>
            <a:r>
              <a:rPr lang="en-AU" sz="1200" kern="1200" dirty="0">
                <a:solidFill>
                  <a:schemeClr val="tx1"/>
                </a:solidFill>
                <a:effectLst/>
                <a:latin typeface="+mn-lt"/>
                <a:ea typeface="ＭＳ Ｐゴシック" charset="0"/>
                <a:cs typeface="ＭＳ Ｐゴシック" charset="0"/>
              </a:rPr>
              <a:t>Elder abuse is mistreatment of an older person that is committed by someone with whom the older person has a relationship of trust such as a partner, family member, friend or carer.</a:t>
            </a:r>
          </a:p>
          <a:p>
            <a:r>
              <a:rPr lang="en-AU" sz="1200" kern="1200" dirty="0">
                <a:solidFill>
                  <a:schemeClr val="tx1"/>
                </a:solidFill>
                <a:effectLst/>
                <a:latin typeface="+mn-lt"/>
                <a:ea typeface="ＭＳ Ｐゴシック" charset="0"/>
                <a:cs typeface="ＭＳ Ｐゴシック" charset="0"/>
              </a:rPr>
              <a:t> </a:t>
            </a:r>
          </a:p>
          <a:p>
            <a:r>
              <a:rPr lang="en-AU" sz="1200" kern="1200" dirty="0">
                <a:solidFill>
                  <a:schemeClr val="tx1"/>
                </a:solidFill>
                <a:effectLst/>
                <a:latin typeface="+mn-lt"/>
                <a:ea typeface="ＭＳ Ｐゴシック" charset="0"/>
                <a:cs typeface="ＭＳ Ｐゴシック" charset="0"/>
              </a:rPr>
              <a:t>Elder abuse may be physical, social, financial, psychological or sexual and can include mistreatment and neglect. Sometimes family, friends and carers may not know that their actions amount to elder abuse.</a:t>
            </a:r>
          </a:p>
          <a:p>
            <a:r>
              <a:rPr lang="en-AU" sz="1200" kern="1200" dirty="0">
                <a:solidFill>
                  <a:schemeClr val="tx1"/>
                </a:solidFill>
                <a:effectLst/>
                <a:latin typeface="+mn-lt"/>
                <a:ea typeface="ＭＳ Ｐゴシック" charset="0"/>
                <a:cs typeface="ＭＳ Ｐゴシック" charset="0"/>
              </a:rPr>
              <a:t> </a:t>
            </a:r>
          </a:p>
          <a:p>
            <a:pPr fontAlgn="auto">
              <a:spcAft>
                <a:spcPts val="0"/>
              </a:spcAft>
              <a:defRPr/>
            </a:pPr>
            <a:endParaRPr lang="en-AU" dirty="0">
              <a:ea typeface="+mn-ea"/>
              <a:cs typeface="+mn-cs"/>
            </a:endParaRPr>
          </a:p>
        </p:txBody>
      </p:sp>
      <p:sp>
        <p:nvSpPr>
          <p:cNvPr id="9625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93D47AD-5494-0449-AFE7-D2DA211D491D}" type="slidenum">
              <a:rPr lang="en-AU"/>
              <a:pPr eaLnBrk="1" hangingPunct="1"/>
              <a:t>40</a:t>
            </a:fld>
            <a:endParaRPr lang="en-AU"/>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xfrm>
            <a:off x="811213" y="793750"/>
            <a:ext cx="4968875" cy="3725863"/>
          </a:xfrm>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Elder abuse violates an older person’s basic right to feel safe. It is a controlling behaviour or action which frightens or intimidates and can be illegal. It can occur at any time and be subtle to extreme.</a:t>
            </a:r>
          </a:p>
          <a:p>
            <a:pPr fontAlgn="auto">
              <a:spcAft>
                <a:spcPts val="0"/>
              </a:spcAft>
              <a:defRPr/>
            </a:pPr>
            <a:r>
              <a:rPr lang="en-AU" dirty="0">
                <a:ea typeface="+mn-ea"/>
                <a:cs typeface="+mn-cs"/>
              </a:rPr>
              <a:t> </a:t>
            </a:r>
          </a:p>
          <a:p>
            <a:pPr fontAlgn="auto">
              <a:spcAft>
                <a:spcPts val="0"/>
              </a:spcAft>
              <a:defRPr/>
            </a:pPr>
            <a:r>
              <a:rPr lang="en-AU" dirty="0">
                <a:ea typeface="+mn-ea"/>
                <a:cs typeface="+mn-cs"/>
              </a:rPr>
              <a:t>•	Financial abuse and psychological/emotional abuse together are the most common forms of abuse reported (81%).</a:t>
            </a:r>
          </a:p>
          <a:p>
            <a:pPr fontAlgn="auto">
              <a:spcAft>
                <a:spcPts val="0"/>
              </a:spcAft>
              <a:defRPr/>
            </a:pPr>
            <a:endParaRPr lang="en-AU" dirty="0">
              <a:ea typeface="+mn-ea"/>
              <a:cs typeface="+mn-cs"/>
            </a:endParaRPr>
          </a:p>
          <a:p>
            <a:pPr fontAlgn="auto">
              <a:spcAft>
                <a:spcPts val="0"/>
              </a:spcAft>
              <a:defRPr/>
            </a:pPr>
            <a:r>
              <a:rPr lang="en-AU" dirty="0">
                <a:ea typeface="+mn-ea"/>
                <a:cs typeface="+mn-cs"/>
              </a:rPr>
              <a:t>•	Victims are more likely to be female (72%), and the perpetrators are 60% male and 40% female. 92% of abuse is perpetrated by persons related to the older person or in a de facto relationship: 66% of abuse is perpetrated by a child of the older person.</a:t>
            </a:r>
          </a:p>
          <a:p>
            <a:pPr fontAlgn="auto">
              <a:spcAft>
                <a:spcPts val="0"/>
              </a:spcAft>
              <a:defRPr/>
            </a:pPr>
            <a:endParaRPr lang="en-AU" dirty="0">
              <a:ea typeface="+mn-ea"/>
              <a:cs typeface="+mn-cs"/>
            </a:endParaRPr>
          </a:p>
          <a:p>
            <a:pPr marL="0" indent="0" fontAlgn="auto">
              <a:spcAft>
                <a:spcPts val="0"/>
              </a:spcAft>
              <a:buFont typeface="Arial" panose="020B0604020202020204" pitchFamily="34" charset="0"/>
              <a:buNone/>
              <a:defRPr/>
            </a:pPr>
            <a:r>
              <a:rPr lang="en-AU" dirty="0">
                <a:ea typeface="+mn-ea"/>
                <a:cs typeface="+mn-cs"/>
              </a:rPr>
              <a:t>While these are Victorian statistics, the picture is likely to be similar in other states.</a:t>
            </a: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a:p>
            <a:pPr fontAlgn="auto">
              <a:spcAft>
                <a:spcPts val="0"/>
              </a:spcAft>
              <a:defRPr/>
            </a:pPr>
            <a:endParaRPr lang="en-AU" dirty="0">
              <a:ea typeface="+mn-ea"/>
              <a:cs typeface="+mn-cs"/>
            </a:endParaRPr>
          </a:p>
        </p:txBody>
      </p:sp>
      <p:sp>
        <p:nvSpPr>
          <p:cNvPr id="9728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4819836-D93C-0E4B-BA16-B62A48A846FA}" type="slidenum">
              <a:rPr lang="en-AU"/>
              <a:pPr eaLnBrk="1" hangingPunct="1"/>
              <a:t>41</a:t>
            </a:fld>
            <a:endParaRPr lang="en-AU"/>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vert="horz" wrap="square" numCol="1" compatLnSpc="1">
            <a:prstTxWarp prst="textNoShape">
              <a:avLst/>
            </a:prstTxWarp>
          </a:bodyPr>
          <a:lstStyle/>
          <a:p>
            <a:pPr>
              <a:spcBef>
                <a:spcPct val="0"/>
              </a:spcBef>
            </a:pPr>
            <a:r>
              <a:rPr lang="en-AU" b="0" dirty="0">
                <a:latin typeface="Arial" charset="0"/>
              </a:rPr>
              <a:t>Our principles for keeping vulnerable adults safe</a:t>
            </a:r>
          </a:p>
          <a:p>
            <a:pPr>
              <a:spcBef>
                <a:spcPct val="0"/>
              </a:spcBef>
            </a:pPr>
            <a:endParaRPr lang="en-AU" b="0" dirty="0">
              <a:latin typeface="Arial" charset="0"/>
            </a:endParaRPr>
          </a:p>
          <a:p>
            <a:pPr>
              <a:spcBef>
                <a:spcPct val="0"/>
              </a:spcBef>
            </a:pPr>
            <a:r>
              <a:rPr lang="en-AU" b="0" dirty="0">
                <a:latin typeface="Arial" charset="0"/>
              </a:rPr>
              <a:t>The Church is committed to establishing a safe environment for vulnerable adults so </a:t>
            </a:r>
            <a:r>
              <a:rPr lang="en-AU" b="0" baseline="0" dirty="0">
                <a:latin typeface="Arial" charset="0"/>
              </a:rPr>
              <a:t>will</a:t>
            </a:r>
            <a:r>
              <a:rPr lang="en-AU" b="0" dirty="0">
                <a:latin typeface="Arial" charset="0"/>
              </a:rPr>
              <a:t>: </a:t>
            </a:r>
          </a:p>
          <a:p>
            <a:pPr>
              <a:spcBef>
                <a:spcPct val="0"/>
              </a:spcBef>
            </a:pPr>
            <a:endParaRPr lang="en-AU" b="0" dirty="0">
              <a:latin typeface="Arial" charset="0"/>
            </a:endParaRPr>
          </a:p>
          <a:p>
            <a:pPr>
              <a:spcBef>
                <a:spcPct val="0"/>
              </a:spcBef>
              <a:buFont typeface="Arial" charset="0"/>
              <a:buAutoNum type="arabicPeriod"/>
            </a:pPr>
            <a:r>
              <a:rPr lang="en-AU" b="0" dirty="0">
                <a:latin typeface="Arial" charset="0"/>
              </a:rPr>
              <a:t>Recognise, identify and support vulnerable adults in congregations</a:t>
            </a:r>
          </a:p>
          <a:p>
            <a:pPr>
              <a:spcBef>
                <a:spcPct val="0"/>
              </a:spcBef>
              <a:buFont typeface="Arial" charset="0"/>
              <a:buAutoNum type="arabicPeriod"/>
            </a:pPr>
            <a:r>
              <a:rPr lang="en-AU" b="0" dirty="0">
                <a:latin typeface="Arial" charset="0"/>
              </a:rPr>
              <a:t>Promote and implement a Code of Conduct </a:t>
            </a:r>
            <a:r>
              <a:rPr lang="en-AU" b="0" i="1" dirty="0">
                <a:latin typeface="Arial" charset="0"/>
              </a:rPr>
              <a:t>(coming soon)</a:t>
            </a:r>
            <a:endParaRPr lang="en-AU" b="0" dirty="0">
              <a:latin typeface="Arial" charset="0"/>
            </a:endParaRPr>
          </a:p>
          <a:p>
            <a:pPr>
              <a:spcBef>
                <a:spcPct val="0"/>
              </a:spcBef>
              <a:buFont typeface="Arial" charset="0"/>
              <a:buAutoNum type="arabicPeriod"/>
            </a:pPr>
            <a:r>
              <a:rPr lang="en-AU" b="0" dirty="0">
                <a:latin typeface="Arial" charset="0"/>
              </a:rPr>
              <a:t>Respond to bullying or other inappropriate behaviour</a:t>
            </a:r>
          </a:p>
          <a:p>
            <a:pPr>
              <a:spcBef>
                <a:spcPct val="0"/>
              </a:spcBef>
              <a:buFont typeface="Arial" charset="0"/>
              <a:buAutoNum type="arabicPeriod"/>
            </a:pPr>
            <a:r>
              <a:rPr lang="en-AU" b="0" dirty="0">
                <a:latin typeface="Arial" charset="0"/>
              </a:rPr>
              <a:t>Make sure vulnerable adults are aware of the complaints process, as well as their rights and responsibilities as Church members 	</a:t>
            </a:r>
          </a:p>
          <a:p>
            <a:pPr>
              <a:spcBef>
                <a:spcPct val="0"/>
              </a:spcBef>
            </a:pPr>
            <a:endParaRPr lang="en-AU" b="0" dirty="0">
              <a:latin typeface="Arial" charset="0"/>
            </a:endParaRPr>
          </a:p>
        </p:txBody>
      </p:sp>
      <p:sp>
        <p:nvSpPr>
          <p:cNvPr id="9830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00EC797-17D8-CE4C-9CE0-0AD111844DE9}" type="slidenum">
              <a:rPr lang="en-AU"/>
              <a:pPr eaLnBrk="1" hangingPunct="1"/>
              <a:t>42</a:t>
            </a:fld>
            <a:endParaRPr lang="en-AU"/>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p:sp>
      <p:sp>
        <p:nvSpPr>
          <p:cNvPr id="9933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marL="558800" indent="-514350">
              <a:defRPr sz="1200">
                <a:solidFill>
                  <a:schemeClr val="tx1"/>
                </a:solidFill>
                <a:latin typeface="Arial" charset="0"/>
                <a:ea typeface="ＭＳ Ｐゴシック" charset="0"/>
                <a:cs typeface="ＭＳ Ｐゴシック" charset="0"/>
              </a:defRPr>
            </a:lvl1pPr>
            <a:lvl2pPr>
              <a:defRPr sz="1200">
                <a:solidFill>
                  <a:schemeClr val="tx1"/>
                </a:solidFill>
                <a:latin typeface="Arial" charset="0"/>
                <a:ea typeface="ＭＳ Ｐゴシック" charset="0"/>
              </a:defRPr>
            </a:lvl2pPr>
            <a:lvl3pPr>
              <a:defRPr sz="1200">
                <a:solidFill>
                  <a:schemeClr val="tx1"/>
                </a:solidFill>
                <a:latin typeface="Arial" charset="0"/>
                <a:ea typeface="ＭＳ Ｐゴシック" charset="0"/>
              </a:defRPr>
            </a:lvl3pPr>
            <a:lvl4pPr>
              <a:defRPr sz="1200">
                <a:solidFill>
                  <a:schemeClr val="tx1"/>
                </a:solidFill>
                <a:latin typeface="Arial" charset="0"/>
                <a:ea typeface="ＭＳ Ｐゴシック" charset="0"/>
              </a:defRPr>
            </a:lvl4pPr>
            <a:lvl5pPr>
              <a:defRPr sz="1200">
                <a:solidFill>
                  <a:schemeClr val="tx1"/>
                </a:solidFill>
                <a:latin typeface="Arial" charset="0"/>
                <a:ea typeface="ＭＳ Ｐゴシック" charset="0"/>
              </a:defRPr>
            </a:lvl5pPr>
            <a:lvl6pPr marL="2514600" indent="-228600" fontAlgn="base">
              <a:spcBef>
                <a:spcPct val="30000"/>
              </a:spcBef>
              <a:spcAft>
                <a:spcPct val="0"/>
              </a:spcAft>
              <a:defRPr sz="1200">
                <a:solidFill>
                  <a:schemeClr val="tx1"/>
                </a:solidFill>
                <a:latin typeface="Arial" charset="0"/>
                <a:ea typeface="ＭＳ Ｐゴシック" charset="0"/>
              </a:defRPr>
            </a:lvl6pPr>
            <a:lvl7pPr marL="2971800" indent="-228600" fontAlgn="base">
              <a:spcBef>
                <a:spcPct val="30000"/>
              </a:spcBef>
              <a:spcAft>
                <a:spcPct val="0"/>
              </a:spcAft>
              <a:defRPr sz="1200">
                <a:solidFill>
                  <a:schemeClr val="tx1"/>
                </a:solidFill>
                <a:latin typeface="Arial" charset="0"/>
                <a:ea typeface="ＭＳ Ｐゴシック" charset="0"/>
              </a:defRPr>
            </a:lvl7pPr>
            <a:lvl8pPr marL="3429000" indent="-228600" fontAlgn="base">
              <a:spcBef>
                <a:spcPct val="30000"/>
              </a:spcBef>
              <a:spcAft>
                <a:spcPct val="0"/>
              </a:spcAft>
              <a:defRPr sz="1200">
                <a:solidFill>
                  <a:schemeClr val="tx1"/>
                </a:solidFill>
                <a:latin typeface="Arial" charset="0"/>
                <a:ea typeface="ＭＳ Ｐゴシック" charset="0"/>
              </a:defRPr>
            </a:lvl8pPr>
            <a:lvl9pPr marL="3886200" indent="-228600" fontAlgn="base">
              <a:spcBef>
                <a:spcPct val="30000"/>
              </a:spcBef>
              <a:spcAft>
                <a:spcPct val="0"/>
              </a:spcAft>
              <a:defRPr sz="1200">
                <a:solidFill>
                  <a:schemeClr val="tx1"/>
                </a:solidFill>
                <a:latin typeface="Arial" charset="0"/>
                <a:ea typeface="ＭＳ Ｐゴシック" charset="0"/>
              </a:defRPr>
            </a:lvl9pPr>
          </a:lstStyle>
          <a:p>
            <a:pPr>
              <a:spcBef>
                <a:spcPct val="0"/>
              </a:spcBef>
              <a:buFontTx/>
              <a:buAutoNum type="arabicPeriod" startAt="5"/>
            </a:pPr>
            <a:r>
              <a:rPr lang="en-AU" b="0" dirty="0"/>
              <a:t>Plan and conduct safe programs for vulnerable adults</a:t>
            </a:r>
          </a:p>
          <a:p>
            <a:pPr>
              <a:spcBef>
                <a:spcPct val="0"/>
              </a:spcBef>
              <a:buFontTx/>
              <a:buAutoNum type="arabicPeriod" startAt="5"/>
            </a:pPr>
            <a:r>
              <a:rPr lang="en-AU" b="0" dirty="0"/>
              <a:t>Communicate openly and honestly</a:t>
            </a:r>
          </a:p>
          <a:p>
            <a:pPr>
              <a:spcBef>
                <a:spcPct val="0"/>
              </a:spcBef>
              <a:buFontTx/>
              <a:buAutoNum type="arabicPeriod" startAt="5"/>
            </a:pPr>
            <a:r>
              <a:rPr lang="en-AU" b="0" dirty="0"/>
              <a:t>Educate employees, volunteers and vulnerable adults to raise any concerns they have about the safety of vulnerable adults</a:t>
            </a:r>
          </a:p>
          <a:p>
            <a:pPr>
              <a:spcBef>
                <a:spcPct val="0"/>
              </a:spcBef>
              <a:buFontTx/>
              <a:buAutoNum type="arabicPeriod" startAt="5"/>
            </a:pPr>
            <a:r>
              <a:rPr lang="en-AU" b="0" dirty="0"/>
              <a:t>Thoroughly screen and select all employees and volunteers who work with vulnerable adults</a:t>
            </a:r>
          </a:p>
        </p:txBody>
      </p:sp>
      <p:sp>
        <p:nvSpPr>
          <p:cNvPr id="9933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0907962F-7535-D447-815D-149751C1B0CA}" type="slidenum">
              <a:rPr lang="en-AU"/>
              <a:pPr eaLnBrk="1" hangingPunct="1"/>
              <a:t>43</a:t>
            </a:fld>
            <a:endParaRPr lang="en-AU"/>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p:sp>
      <p:sp>
        <p:nvSpPr>
          <p:cNvPr id="100354" name="Notes Placeholder 2"/>
          <p:cNvSpPr txBox="1">
            <a:spLocks noGrp="1"/>
          </p:cNvSpPr>
          <p:nvPr>
            <p:ph type="body" idx="1"/>
          </p:nvPr>
        </p:nvSpPr>
        <p:spPr bwMode="auto">
          <a:xfrm>
            <a:off x="811213" y="4610100"/>
            <a:ext cx="5445125" cy="447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b="1" dirty="0">
              <a:latin typeface="Arial" charset="0"/>
            </a:endParaRPr>
          </a:p>
          <a:p>
            <a:pPr>
              <a:spcBef>
                <a:spcPct val="0"/>
              </a:spcBef>
            </a:pPr>
            <a:endParaRPr lang="en-AU" b="1" dirty="0">
              <a:latin typeface="Arial" charset="0"/>
            </a:endParaRPr>
          </a:p>
          <a:p>
            <a:pPr>
              <a:spcBef>
                <a:spcPct val="0"/>
              </a:spcBef>
            </a:pPr>
            <a:endParaRPr lang="en-AU" b="1" dirty="0">
              <a:latin typeface="Arial" charset="0"/>
            </a:endParaRPr>
          </a:p>
          <a:p>
            <a:pPr>
              <a:spcBef>
                <a:spcPct val="0"/>
              </a:spcBef>
            </a:pPr>
            <a:r>
              <a:rPr lang="en-AU" b="1" dirty="0">
                <a:latin typeface="Arial" charset="0"/>
              </a:rPr>
              <a:t>Consider these scenarios and identify any vulnerable adults. </a:t>
            </a:r>
          </a:p>
          <a:p>
            <a:pPr>
              <a:spcBef>
                <a:spcPct val="0"/>
              </a:spcBef>
            </a:pPr>
            <a:endParaRPr lang="en-AU" b="1" dirty="0">
              <a:latin typeface="Arial" charset="0"/>
            </a:endParaRPr>
          </a:p>
          <a:p>
            <a:pPr>
              <a:spcBef>
                <a:spcPct val="0"/>
              </a:spcBef>
            </a:pPr>
            <a:r>
              <a:rPr lang="en-AU" dirty="0">
                <a:latin typeface="Arial" charset="0"/>
              </a:rPr>
              <a:t>Pause the PowerPoint while you discuss.</a:t>
            </a:r>
            <a:endParaRPr lang="en-AU" b="1" dirty="0">
              <a:latin typeface="Arial" charset="0"/>
            </a:endParaRPr>
          </a:p>
        </p:txBody>
      </p:sp>
      <p:sp>
        <p:nvSpPr>
          <p:cNvPr id="10035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E4772DF-DB60-274D-A344-2C718BD35AFF}" type="slidenum">
              <a:rPr lang="en-AU"/>
              <a:pPr eaLnBrk="1" hangingPunct="1"/>
              <a:t>44</a:t>
            </a:fld>
            <a:endParaRPr lang="en-A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p:sp>
      <p:sp>
        <p:nvSpPr>
          <p:cNvPr id="10137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dirty="0">
              <a:latin typeface="Arial" charset="0"/>
            </a:endParaRPr>
          </a:p>
          <a:p>
            <a:pPr>
              <a:spcBef>
                <a:spcPct val="0"/>
              </a:spcBef>
            </a:pPr>
            <a:endParaRPr lang="en-AU" dirty="0">
              <a:latin typeface="Arial" charset="0"/>
            </a:endParaRPr>
          </a:p>
          <a:p>
            <a:pPr>
              <a:spcBef>
                <a:spcPct val="0"/>
              </a:spcBef>
            </a:pPr>
            <a:r>
              <a:rPr lang="en-AU" dirty="0">
                <a:latin typeface="Arial" charset="0"/>
              </a:rPr>
              <a:t>Slide 39</a:t>
            </a:r>
          </a:p>
          <a:p>
            <a:pPr>
              <a:spcBef>
                <a:spcPct val="0"/>
              </a:spcBef>
            </a:pPr>
            <a:r>
              <a:rPr lang="en-AU" b="1" dirty="0">
                <a:latin typeface="Arial" charset="0"/>
              </a:rPr>
              <a:t>Similarly to how we respond to children,  we can support  survivors of elder or vulnerable adult abuse by:</a:t>
            </a:r>
          </a:p>
          <a:p>
            <a:pPr>
              <a:spcBef>
                <a:spcPct val="0"/>
              </a:spcBef>
              <a:buFontTx/>
              <a:buChar char="•"/>
            </a:pPr>
            <a:r>
              <a:rPr lang="en-AU" b="1" dirty="0">
                <a:latin typeface="Arial" charset="0"/>
              </a:rPr>
              <a:t>•listening respectfully</a:t>
            </a:r>
          </a:p>
          <a:p>
            <a:pPr>
              <a:spcBef>
                <a:spcPct val="0"/>
              </a:spcBef>
              <a:buFontTx/>
              <a:buChar char="•"/>
            </a:pPr>
            <a:r>
              <a:rPr lang="en-AU" b="1" dirty="0">
                <a:latin typeface="Arial" charset="0"/>
              </a:rPr>
              <a:t>assuring people that they have done the right thing by disclosing or reporting</a:t>
            </a:r>
          </a:p>
          <a:p>
            <a:pPr>
              <a:spcBef>
                <a:spcPct val="0"/>
              </a:spcBef>
              <a:buFontTx/>
              <a:buChar char="•"/>
            </a:pPr>
            <a:r>
              <a:rPr lang="en-AU" b="1" dirty="0">
                <a:latin typeface="Arial" charset="0"/>
              </a:rPr>
              <a:t>assuring people we believe them</a:t>
            </a:r>
          </a:p>
          <a:p>
            <a:pPr>
              <a:spcBef>
                <a:spcPct val="0"/>
              </a:spcBef>
              <a:buFontTx/>
              <a:buChar char="•"/>
            </a:pPr>
            <a:r>
              <a:rPr lang="en-AU" b="1" dirty="0">
                <a:latin typeface="Arial" charset="0"/>
              </a:rPr>
              <a:t>telling people what action could be taken </a:t>
            </a:r>
          </a:p>
          <a:p>
            <a:pPr>
              <a:spcBef>
                <a:spcPct val="0"/>
              </a:spcBef>
              <a:buFontTx/>
              <a:buChar char="•"/>
            </a:pPr>
            <a:r>
              <a:rPr lang="en-AU" b="1" dirty="0">
                <a:latin typeface="Arial" charset="0"/>
              </a:rPr>
              <a:t>talking with the vulnerable adult about a response</a:t>
            </a:r>
          </a:p>
          <a:p>
            <a:pPr>
              <a:spcBef>
                <a:spcPct val="0"/>
              </a:spcBef>
              <a:buFontTx/>
              <a:buChar char="•"/>
            </a:pPr>
            <a:r>
              <a:rPr lang="en-AU" b="1" dirty="0">
                <a:latin typeface="Arial" charset="0"/>
              </a:rPr>
              <a:t>respecting their decision </a:t>
            </a:r>
          </a:p>
          <a:p>
            <a:pPr>
              <a:spcBef>
                <a:spcPct val="0"/>
              </a:spcBef>
            </a:pPr>
            <a:r>
              <a:rPr lang="en-AU" dirty="0">
                <a:latin typeface="Arial" charset="0"/>
              </a:rPr>
              <a:t> </a:t>
            </a:r>
          </a:p>
          <a:p>
            <a:pPr>
              <a:spcBef>
                <a:spcPct val="0"/>
              </a:spcBef>
            </a:pPr>
            <a:endParaRPr lang="en-AU" dirty="0">
              <a:latin typeface="Arial" charset="0"/>
            </a:endParaRPr>
          </a:p>
          <a:p>
            <a:pPr>
              <a:spcBef>
                <a:spcPct val="0"/>
              </a:spcBef>
            </a:pPr>
            <a:r>
              <a:rPr lang="en-AU" b="1" dirty="0">
                <a:latin typeface="Arial" charset="0"/>
              </a:rPr>
              <a:t>An important note:  Most vulnerable adults we interact  with are likely to retain “agency”.  Agency is the capacity for a person to make their own decisions. </a:t>
            </a:r>
          </a:p>
          <a:p>
            <a:pPr>
              <a:spcBef>
                <a:spcPct val="0"/>
              </a:spcBef>
            </a:pPr>
            <a:endParaRPr lang="en-AU" b="1" dirty="0">
              <a:latin typeface="Arial" charset="0"/>
            </a:endParaRPr>
          </a:p>
          <a:p>
            <a:pPr>
              <a:spcBef>
                <a:spcPct val="0"/>
              </a:spcBef>
            </a:pPr>
            <a:r>
              <a:rPr lang="en-AU" b="1" dirty="0">
                <a:latin typeface="Arial" charset="0"/>
              </a:rPr>
              <a:t>This  means there might be times when WE feel we should report our concerns HOWEVER the vulnerable adult does not wish this to occur.  </a:t>
            </a:r>
          </a:p>
          <a:p>
            <a:pPr>
              <a:spcBef>
                <a:spcPct val="0"/>
              </a:spcBef>
            </a:pPr>
            <a:endParaRPr lang="en-AU" b="1" dirty="0">
              <a:latin typeface="Arial" charset="0"/>
            </a:endParaRPr>
          </a:p>
          <a:p>
            <a:pPr>
              <a:spcBef>
                <a:spcPct val="0"/>
              </a:spcBef>
            </a:pPr>
            <a:r>
              <a:rPr lang="en-AU" b="1" dirty="0">
                <a:latin typeface="Arial" charset="0"/>
              </a:rPr>
              <a:t>When the vulnerable adult retains agency, if they ask us to stop, we must STOP.</a:t>
            </a:r>
            <a:endParaRPr lang="en-AU" dirty="0">
              <a:latin typeface="Arial" charset="0"/>
            </a:endParaRPr>
          </a:p>
          <a:p>
            <a:pPr>
              <a:spcBef>
                <a:spcPct val="0"/>
              </a:spcBef>
            </a:pPr>
            <a:endParaRPr lang="en-AU" dirty="0">
              <a:latin typeface="Arial" charset="0"/>
            </a:endParaRPr>
          </a:p>
          <a:p>
            <a:pPr>
              <a:spcBef>
                <a:spcPct val="0"/>
              </a:spcBef>
            </a:pPr>
            <a:endParaRPr lang="en-AU" dirty="0">
              <a:latin typeface="Arial" charset="0"/>
            </a:endParaRPr>
          </a:p>
        </p:txBody>
      </p:sp>
      <p:sp>
        <p:nvSpPr>
          <p:cNvPr id="10137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6AECB33-8DE8-0C4D-949A-0B54754D151E}" type="slidenum">
              <a:rPr lang="en-AU"/>
              <a:pPr eaLnBrk="1" hangingPunct="1"/>
              <a:t>45</a:t>
            </a:fld>
            <a:endParaRPr lang="en-AU"/>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p:sp>
      <p:sp>
        <p:nvSpPr>
          <p:cNvPr id="10240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dirty="0">
              <a:latin typeface="Arial" charset="0"/>
            </a:endParaRPr>
          </a:p>
          <a:p>
            <a:pPr>
              <a:spcBef>
                <a:spcPct val="0"/>
              </a:spcBef>
            </a:pPr>
            <a:r>
              <a:rPr lang="en-AU" dirty="0">
                <a:latin typeface="Arial" charset="0"/>
              </a:rPr>
              <a:t>We come to a new section – planning safe places, safe programs</a:t>
            </a:r>
          </a:p>
          <a:p>
            <a:pPr>
              <a:spcBef>
                <a:spcPct val="0"/>
              </a:spcBef>
            </a:pPr>
            <a:endParaRPr lang="en-AU" dirty="0">
              <a:latin typeface="Arial" charset="0"/>
            </a:endParaRPr>
          </a:p>
          <a:p>
            <a:pPr>
              <a:spcBef>
                <a:spcPct val="0"/>
              </a:spcBef>
            </a:pPr>
            <a:r>
              <a:rPr lang="en-AU" dirty="0">
                <a:latin typeface="Arial" charset="0"/>
              </a:rPr>
              <a:t>First, </a:t>
            </a:r>
          </a:p>
          <a:p>
            <a:pPr>
              <a:spcBef>
                <a:spcPct val="0"/>
              </a:spcBef>
            </a:pPr>
            <a:r>
              <a:rPr lang="en-AU" dirty="0">
                <a:latin typeface="Arial" charset="0"/>
              </a:rPr>
              <a:t>But – as we have discussed – there are specific steps all of us in churches and church-related organisations must take for children’s safety.  As we have seen, these are both moral or ethical responsibilities </a:t>
            </a:r>
            <a:r>
              <a:rPr lang="en-AU" u="sng" dirty="0">
                <a:latin typeface="Arial" charset="0"/>
              </a:rPr>
              <a:t>and</a:t>
            </a:r>
            <a:r>
              <a:rPr lang="en-AU" dirty="0">
                <a:latin typeface="Arial" charset="0"/>
              </a:rPr>
              <a:t> legal obligations.</a:t>
            </a:r>
          </a:p>
          <a:p>
            <a:pPr>
              <a:spcBef>
                <a:spcPct val="0"/>
              </a:spcBef>
            </a:pPr>
            <a:endParaRPr lang="en-AU" dirty="0">
              <a:latin typeface="Arial" charset="0"/>
            </a:endParaRPr>
          </a:p>
          <a:p>
            <a:pPr>
              <a:spcBef>
                <a:spcPct val="0"/>
              </a:spcBef>
            </a:pPr>
            <a:r>
              <a:rPr lang="en-AU" dirty="0">
                <a:latin typeface="Arial" charset="0"/>
              </a:rPr>
              <a:t>To try to make it easier to do these things, we have created a Guide for Implementing the Keeping Children Safe Policy.  It is called CC1.  A summary of it is in your Participant’s Booklet and the entire document is on the website.</a:t>
            </a:r>
          </a:p>
          <a:p>
            <a:pPr>
              <a:spcBef>
                <a:spcPct val="0"/>
              </a:spcBef>
            </a:pPr>
            <a:endParaRPr lang="en-AU" dirty="0">
              <a:latin typeface="Arial" charset="0"/>
            </a:endParaRPr>
          </a:p>
          <a:p>
            <a:pPr>
              <a:spcBef>
                <a:spcPct val="0"/>
              </a:spcBef>
            </a:pPr>
            <a:r>
              <a:rPr lang="en-AU" dirty="0">
                <a:latin typeface="Arial" charset="0"/>
              </a:rPr>
              <a:t>If you follow the ten steps on this guide, using the resources supplied, you will be planning safe programs and ensuring you have safe places.  And you will be meeting your legal requirements.</a:t>
            </a:r>
          </a:p>
          <a:p>
            <a:pPr>
              <a:spcBef>
                <a:spcPct val="0"/>
              </a:spcBef>
            </a:pPr>
            <a:endParaRPr lang="en-AU" dirty="0">
              <a:latin typeface="Arial" charset="0"/>
            </a:endParaRPr>
          </a:p>
        </p:txBody>
      </p:sp>
      <p:sp>
        <p:nvSpPr>
          <p:cNvPr id="10240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3924891-8481-7F48-957B-F26187FAC6B0}" type="slidenum">
              <a:rPr lang="en-AU"/>
              <a:pPr eaLnBrk="1" hangingPunct="1"/>
              <a:t>46</a:t>
            </a:fld>
            <a:endParaRPr lang="en-AU"/>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r>
              <a:rPr lang="en-AU" dirty="0">
                <a:ea typeface="+mn-ea"/>
                <a:cs typeface="+mn-cs"/>
              </a:rPr>
              <a:t>If you follow the ten steps on this guide, using the resources supplied, you will be planning safe programs and ensuring you have safe places.  And you will be meeting your legal requirements.</a:t>
            </a:r>
          </a:p>
          <a:p>
            <a:pPr fontAlgn="auto">
              <a:spcAft>
                <a:spcPts val="0"/>
              </a:spcAft>
              <a:defRPr/>
            </a:pPr>
            <a:endParaRPr lang="en-AU" dirty="0">
              <a:ea typeface="+mn-ea"/>
              <a:cs typeface="+mn-cs"/>
            </a:endParaRPr>
          </a:p>
          <a:p>
            <a:pPr fontAlgn="auto">
              <a:spcAft>
                <a:spcPts val="0"/>
              </a:spcAft>
              <a:defRPr/>
            </a:pPr>
            <a:r>
              <a:rPr lang="en-AU" dirty="0">
                <a:ea typeface="+mn-ea"/>
                <a:cs typeface="+mn-cs"/>
              </a:rPr>
              <a:t>So – here are the ten steps Church Councils need to take:</a:t>
            </a:r>
          </a:p>
          <a:p>
            <a:pPr fontAlgn="auto">
              <a:spcAft>
                <a:spcPts val="0"/>
              </a:spcAft>
              <a:defRPr/>
            </a:pPr>
            <a:endParaRPr lang="en-AU" dirty="0">
              <a:ea typeface="+mn-ea"/>
              <a:cs typeface="+mn-cs"/>
            </a:endParaRPr>
          </a:p>
          <a:p>
            <a:pPr marL="228600" indent="-228600" fontAlgn="auto">
              <a:spcAft>
                <a:spcPts val="0"/>
              </a:spcAft>
              <a:buFont typeface="+mj-lt"/>
              <a:buAutoNum type="arabicPeriod"/>
              <a:defRPr/>
            </a:pPr>
            <a:r>
              <a:rPr lang="en-AU" dirty="0">
                <a:ea typeface="+mn-ea"/>
                <a:cs typeface="+mn-cs"/>
              </a:rPr>
              <a:t>Prepare for action – read the policies and familiarise yourself with the resources.  </a:t>
            </a:r>
          </a:p>
          <a:p>
            <a:pPr marL="228600" indent="-228600" fontAlgn="auto">
              <a:spcAft>
                <a:spcPts val="0"/>
              </a:spcAft>
              <a:buFont typeface="+mj-lt"/>
              <a:buAutoNum type="arabicPeriod"/>
              <a:defRPr/>
            </a:pPr>
            <a:r>
              <a:rPr lang="en-AU" dirty="0">
                <a:ea typeface="+mn-ea"/>
                <a:cs typeface="+mn-cs"/>
              </a:rPr>
              <a:t>Make a statement of commitment to the Keeping Children Safe Policy and publicise it.</a:t>
            </a:r>
          </a:p>
          <a:p>
            <a:pPr fontAlgn="auto">
              <a:spcAft>
                <a:spcPts val="0"/>
              </a:spcAft>
              <a:defRPr/>
            </a:pPr>
            <a:endParaRPr lang="en-AU" dirty="0">
              <a:ea typeface="+mn-ea"/>
              <a:cs typeface="+mn-cs"/>
            </a:endParaRPr>
          </a:p>
          <a:p>
            <a:pPr fontAlgn="auto">
              <a:spcAft>
                <a:spcPts val="0"/>
              </a:spcAft>
              <a:defRPr/>
            </a:pPr>
            <a:r>
              <a:rPr lang="en-AU" dirty="0">
                <a:ea typeface="+mn-ea"/>
                <a:cs typeface="+mn-cs"/>
              </a:rPr>
              <a:t>These two items help you meet your obligation to have strong leadership and a culture of child safety – policy action 1.</a:t>
            </a:r>
          </a:p>
          <a:p>
            <a:pPr fontAlgn="auto">
              <a:spcAft>
                <a:spcPts val="0"/>
              </a:spcAft>
              <a:defRPr/>
            </a:pPr>
            <a:endParaRPr lang="en-AU" dirty="0">
              <a:ea typeface="+mn-ea"/>
              <a:cs typeface="+mn-cs"/>
            </a:endParaRPr>
          </a:p>
          <a:p>
            <a:pPr marL="228600" indent="-228600" fontAlgn="auto">
              <a:spcAft>
                <a:spcPts val="0"/>
              </a:spcAft>
              <a:buFont typeface="+mj-lt"/>
              <a:buAutoNum type="arabicPeriod" startAt="3"/>
              <a:defRPr/>
            </a:pPr>
            <a:r>
              <a:rPr lang="en-AU" dirty="0">
                <a:ea typeface="+mn-ea"/>
                <a:cs typeface="+mn-cs"/>
              </a:rPr>
              <a:t>Appoint a Culture of Safety Contact Person</a:t>
            </a:r>
          </a:p>
          <a:p>
            <a:pPr fontAlgn="auto">
              <a:spcAft>
                <a:spcPts val="0"/>
              </a:spcAft>
              <a:defRPr/>
            </a:pPr>
            <a:endParaRPr lang="en-AU" dirty="0">
              <a:ea typeface="+mn-ea"/>
              <a:cs typeface="+mn-cs"/>
            </a:endParaRPr>
          </a:p>
          <a:p>
            <a:pPr fontAlgn="auto">
              <a:spcAft>
                <a:spcPts val="0"/>
              </a:spcAft>
              <a:defRPr/>
            </a:pPr>
            <a:r>
              <a:rPr lang="en-AU" dirty="0">
                <a:ea typeface="+mn-ea"/>
                <a:cs typeface="+mn-cs"/>
              </a:rPr>
              <a:t>This will help you meet your obligation to promote access and encourage child participation – policy actions 2 and 6.</a:t>
            </a:r>
          </a:p>
          <a:p>
            <a:pPr fontAlgn="auto">
              <a:spcAft>
                <a:spcPts val="0"/>
              </a:spcAft>
              <a:defRPr/>
            </a:pPr>
            <a:endParaRPr lang="en-AU" dirty="0">
              <a:ea typeface="+mn-ea"/>
              <a:cs typeface="+mn-cs"/>
            </a:endParaRPr>
          </a:p>
          <a:p>
            <a:pPr marL="228600" indent="-228600" fontAlgn="auto">
              <a:spcAft>
                <a:spcPts val="0"/>
              </a:spcAft>
              <a:buFont typeface="+mj-lt"/>
              <a:buAutoNum type="arabicPeriod" startAt="4"/>
              <a:defRPr/>
            </a:pPr>
            <a:r>
              <a:rPr lang="en-AU" dirty="0">
                <a:ea typeface="+mn-ea"/>
                <a:cs typeface="+mn-cs"/>
              </a:rPr>
              <a:t>Use a Code of Conduct – make sure every appointed leader, employee and volunteer signs it.</a:t>
            </a:r>
          </a:p>
          <a:p>
            <a:pPr marL="228600" indent="-228600" fontAlgn="auto">
              <a:spcAft>
                <a:spcPts val="0"/>
              </a:spcAft>
              <a:buFont typeface="+mj-lt"/>
              <a:buAutoNum type="arabicPeriod" startAt="4"/>
              <a:defRPr/>
            </a:pPr>
            <a:r>
              <a:rPr lang="en-AU" dirty="0">
                <a:ea typeface="+mn-ea"/>
                <a:cs typeface="+mn-cs"/>
              </a:rPr>
              <a:t>Ensure all existing personnel have Working with Children Checks/Registrations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p:sp>
      <p:sp>
        <p:nvSpPr>
          <p:cNvPr id="3" name="Notes Placeholder 2"/>
          <p:cNvSpPr>
            <a:spLocks noGrp="1"/>
          </p:cNvSpPr>
          <p:nvPr>
            <p:ph type="body" idx="1"/>
          </p:nvPr>
        </p:nvSpPr>
        <p:spPr>
          <a:xfrm>
            <a:off x="811213" y="4681538"/>
            <a:ext cx="5445125" cy="4473575"/>
          </a:xfrm>
        </p:spPr>
        <p:txBody>
          <a:bodyPr vert="horz" wrap="square" numCol="1" compatLnSpc="1">
            <a:prstTxWarp prst="textNoShape">
              <a:avLst/>
            </a:prstTxWarp>
          </a:bodyPr>
          <a:lstStyle>
            <a:lvl1pPr marL="228600" indent="-228600">
              <a:defRPr sz="1200">
                <a:solidFill>
                  <a:schemeClr val="tx1"/>
                </a:solidFill>
                <a:latin typeface="Arial" charset="0"/>
                <a:ea typeface="ＭＳ Ｐゴシック" charset="0"/>
                <a:cs typeface="ＭＳ Ｐゴシック" charset="0"/>
              </a:defRPr>
            </a:lvl1pPr>
            <a:lvl2pPr>
              <a:defRPr sz="1200">
                <a:solidFill>
                  <a:schemeClr val="tx1"/>
                </a:solidFill>
                <a:latin typeface="Arial" charset="0"/>
                <a:ea typeface="ＭＳ Ｐゴシック" charset="0"/>
              </a:defRPr>
            </a:lvl2pPr>
            <a:lvl3pPr>
              <a:defRPr sz="1200">
                <a:solidFill>
                  <a:schemeClr val="tx1"/>
                </a:solidFill>
                <a:latin typeface="Arial" charset="0"/>
                <a:ea typeface="ＭＳ Ｐゴシック" charset="0"/>
              </a:defRPr>
            </a:lvl3pPr>
            <a:lvl4pPr>
              <a:defRPr sz="1200">
                <a:solidFill>
                  <a:schemeClr val="tx1"/>
                </a:solidFill>
                <a:latin typeface="Arial" charset="0"/>
                <a:ea typeface="ＭＳ Ｐゴシック" charset="0"/>
              </a:defRPr>
            </a:lvl4pPr>
            <a:lvl5pPr>
              <a:defRPr sz="1200">
                <a:solidFill>
                  <a:schemeClr val="tx1"/>
                </a:solidFill>
                <a:latin typeface="Arial" charset="0"/>
                <a:ea typeface="ＭＳ Ｐゴシック" charset="0"/>
              </a:defRPr>
            </a:lvl5pPr>
            <a:lvl6pPr marL="2514600" indent="-228600" fontAlgn="base">
              <a:spcBef>
                <a:spcPct val="30000"/>
              </a:spcBef>
              <a:spcAft>
                <a:spcPct val="0"/>
              </a:spcAft>
              <a:defRPr sz="1200">
                <a:solidFill>
                  <a:schemeClr val="tx1"/>
                </a:solidFill>
                <a:latin typeface="Arial" charset="0"/>
                <a:ea typeface="ＭＳ Ｐゴシック" charset="0"/>
              </a:defRPr>
            </a:lvl6pPr>
            <a:lvl7pPr marL="2971800" indent="-228600" fontAlgn="base">
              <a:spcBef>
                <a:spcPct val="30000"/>
              </a:spcBef>
              <a:spcAft>
                <a:spcPct val="0"/>
              </a:spcAft>
              <a:defRPr sz="1200">
                <a:solidFill>
                  <a:schemeClr val="tx1"/>
                </a:solidFill>
                <a:latin typeface="Arial" charset="0"/>
                <a:ea typeface="ＭＳ Ｐゴシック" charset="0"/>
              </a:defRPr>
            </a:lvl7pPr>
            <a:lvl8pPr marL="3429000" indent="-228600" fontAlgn="base">
              <a:spcBef>
                <a:spcPct val="30000"/>
              </a:spcBef>
              <a:spcAft>
                <a:spcPct val="0"/>
              </a:spcAft>
              <a:defRPr sz="1200">
                <a:solidFill>
                  <a:schemeClr val="tx1"/>
                </a:solidFill>
                <a:latin typeface="Arial" charset="0"/>
                <a:ea typeface="ＭＳ Ｐゴシック" charset="0"/>
              </a:defRPr>
            </a:lvl8pPr>
            <a:lvl9pPr marL="3886200" indent="-228600" fontAlgn="base">
              <a:spcBef>
                <a:spcPct val="30000"/>
              </a:spcBef>
              <a:spcAft>
                <a:spcPct val="0"/>
              </a:spcAft>
              <a:defRPr sz="1200">
                <a:solidFill>
                  <a:schemeClr val="tx1"/>
                </a:solidFill>
                <a:latin typeface="Arial" charset="0"/>
                <a:ea typeface="ＭＳ Ｐゴシック" charset="0"/>
              </a:defRPr>
            </a:lvl9pPr>
          </a:lstStyle>
          <a:p>
            <a:pPr>
              <a:spcBef>
                <a:spcPct val="0"/>
              </a:spcBef>
              <a:buFontTx/>
              <a:buAutoNum type="arabicPeriod" startAt="6"/>
            </a:pPr>
            <a:r>
              <a:rPr lang="en-AU"/>
              <a:t>Support and train existing personnel</a:t>
            </a:r>
          </a:p>
          <a:p>
            <a:pPr>
              <a:spcBef>
                <a:spcPct val="0"/>
              </a:spcBef>
              <a:buFontTx/>
              <a:buAutoNum type="arabicPeriod" startAt="6"/>
            </a:pPr>
            <a:r>
              <a:rPr lang="en-AU"/>
              <a:t>Respond appropriately to any concerns of abuse</a:t>
            </a:r>
          </a:p>
          <a:p>
            <a:pPr>
              <a:spcBef>
                <a:spcPct val="0"/>
              </a:spcBef>
              <a:buFontTx/>
              <a:buAutoNum type="arabicPeriod" startAt="6"/>
            </a:pPr>
            <a:r>
              <a:rPr lang="en-AU"/>
              <a:t>Carefully select and induct new personnel</a:t>
            </a:r>
          </a:p>
          <a:p>
            <a:pPr>
              <a:spcBef>
                <a:spcPct val="0"/>
              </a:spcBef>
            </a:pPr>
            <a:endParaRPr lang="en-AU"/>
          </a:p>
          <a:p>
            <a:pPr>
              <a:spcBef>
                <a:spcPct val="0"/>
              </a:spcBef>
            </a:pPr>
            <a:r>
              <a:rPr lang="en-AU"/>
              <a:t>All these points help meet your obligation to promote appropriate behaviour and to recruit and supervise workers well – policy actions 3 and 4.</a:t>
            </a:r>
          </a:p>
          <a:p>
            <a:pPr>
              <a:spcBef>
                <a:spcPct val="0"/>
              </a:spcBef>
            </a:pPr>
            <a:endParaRPr lang="en-AU"/>
          </a:p>
          <a:p>
            <a:pPr>
              <a:spcBef>
                <a:spcPct val="0"/>
              </a:spcBef>
              <a:buFontTx/>
              <a:buAutoNum type="arabicPeriod" startAt="9"/>
            </a:pPr>
            <a:r>
              <a:rPr lang="en-AU"/>
              <a:t>Ensure good planning practices for events involving children or youth</a:t>
            </a:r>
          </a:p>
          <a:p>
            <a:pPr>
              <a:spcBef>
                <a:spcPct val="0"/>
              </a:spcBef>
              <a:buFontTx/>
              <a:buAutoNum type="arabicPeriod" startAt="9"/>
            </a:pPr>
            <a:endParaRPr lang="en-AU"/>
          </a:p>
          <a:p>
            <a:pPr>
              <a:spcBef>
                <a:spcPct val="0"/>
              </a:spcBef>
            </a:pPr>
            <a:r>
              <a:rPr lang="en-AU"/>
              <a:t>This helps you to manage risk and promote safety – policy action 5.</a:t>
            </a:r>
          </a:p>
          <a:p>
            <a:pPr>
              <a:spcBef>
                <a:spcPct val="0"/>
              </a:spcBef>
              <a:buFontTx/>
              <a:buAutoNum type="arabicPeriod" startAt="9"/>
            </a:pPr>
            <a:endParaRPr lang="en-AU"/>
          </a:p>
          <a:p>
            <a:pPr>
              <a:spcBef>
                <a:spcPct val="0"/>
              </a:spcBef>
              <a:buFontTx/>
              <a:buAutoNum type="arabicPeriod" startAt="10"/>
            </a:pPr>
            <a:r>
              <a:rPr lang="en-AU"/>
              <a:t>Encourage participation of children and families.</a:t>
            </a:r>
          </a:p>
          <a:p>
            <a:pPr>
              <a:spcBef>
                <a:spcPct val="0"/>
              </a:spcBef>
            </a:pPr>
            <a:endParaRPr lang="en-AU"/>
          </a:p>
          <a:p>
            <a:pPr>
              <a:spcBef>
                <a:spcPct val="0"/>
              </a:spcBef>
            </a:pPr>
            <a:r>
              <a:rPr lang="en-AU"/>
              <a:t>Again, this helps you meet your obligation to empower children and families – policy action 6.</a:t>
            </a:r>
          </a:p>
          <a:p>
            <a:pPr>
              <a:spcBef>
                <a:spcPct val="0"/>
              </a:spcBef>
            </a:pPr>
            <a:endParaRPr lang="en-AU"/>
          </a:p>
          <a:p>
            <a:pPr>
              <a:spcBef>
                <a:spcPct val="0"/>
              </a:spcBef>
            </a:pPr>
            <a:r>
              <a:rPr lang="en-AU"/>
              <a:t>There is much more detail in the policy.  If you want to see exactly how each policy action relates to the legal frameworks, there is a chart that will show you – Appendix One in the Policy.</a:t>
            </a:r>
          </a:p>
          <a:p>
            <a:pPr>
              <a:spcBef>
                <a:spcPct val="0"/>
              </a:spcBef>
            </a:pPr>
            <a:endParaRPr lang="en-AU"/>
          </a:p>
          <a:p>
            <a:pPr>
              <a:spcBef>
                <a:spcPct val="0"/>
              </a:spcBef>
            </a:pPr>
            <a:endParaRPr lang="en-AU"/>
          </a:p>
          <a:p>
            <a:pPr>
              <a:spcBef>
                <a:spcPct val="0"/>
              </a:spcBef>
            </a:pPr>
            <a:endParaRPr lang="en-AU"/>
          </a:p>
          <a:p>
            <a:pPr>
              <a:spcBef>
                <a:spcPct val="0"/>
              </a:spcBef>
            </a:pPr>
            <a:endParaRPr lang="en-AU"/>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p:sp>
      <p:sp>
        <p:nvSpPr>
          <p:cNvPr id="10547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We sometimes think of safety in terms of buildings and equipment.  And that is very important.  You need to bear in mind Occupational Health and Safety requirements like lighting, fire safety, and other issues.  Helpful resources are detailed in the OHS manual which is available on the website.  </a:t>
            </a:r>
          </a:p>
          <a:p>
            <a:pPr>
              <a:spcBef>
                <a:spcPct val="0"/>
              </a:spcBef>
            </a:pPr>
            <a:endParaRPr lang="en-AU" dirty="0">
              <a:latin typeface="Arial" charset="0"/>
            </a:endParaRPr>
          </a:p>
          <a:p>
            <a:pPr>
              <a:spcBef>
                <a:spcPct val="0"/>
              </a:spcBef>
            </a:pPr>
            <a:r>
              <a:rPr lang="en-AU" dirty="0">
                <a:latin typeface="Arial" charset="0"/>
              </a:rPr>
              <a:t>In addition, in working with children and vulnerable adults, having safe </a:t>
            </a:r>
            <a:r>
              <a:rPr lang="en-AU" u="sng" dirty="0">
                <a:latin typeface="Arial" charset="0"/>
              </a:rPr>
              <a:t>people </a:t>
            </a:r>
            <a:r>
              <a:rPr lang="en-AU" dirty="0">
                <a:latin typeface="Arial" charset="0"/>
              </a:rPr>
              <a:t>involved is of utmost importance.</a:t>
            </a:r>
          </a:p>
          <a:p>
            <a:pPr>
              <a:spcBef>
                <a:spcPct val="0"/>
              </a:spcBef>
            </a:pPr>
            <a:endParaRPr lang="en-AU" dirty="0">
              <a:latin typeface="Arial" charset="0"/>
            </a:endParaRPr>
          </a:p>
          <a:p>
            <a:pPr>
              <a:spcBef>
                <a:spcPct val="0"/>
              </a:spcBef>
            </a:pPr>
            <a:r>
              <a:rPr lang="en-AU" dirty="0">
                <a:latin typeface="Arial" charset="0"/>
              </a:rPr>
              <a:t>That’s why you are asked to have everyone sign a Code of Conduct.</a:t>
            </a:r>
          </a:p>
          <a:p>
            <a:pPr>
              <a:spcBef>
                <a:spcPct val="0"/>
              </a:spcBef>
            </a:pPr>
            <a:endParaRPr lang="en-AU" dirty="0">
              <a:latin typeface="Arial" charset="0"/>
            </a:endParaRPr>
          </a:p>
          <a:p>
            <a:pPr>
              <a:spcBef>
                <a:spcPct val="0"/>
              </a:spcBef>
            </a:pPr>
            <a:r>
              <a:rPr lang="en-AU" dirty="0">
                <a:latin typeface="Arial" charset="0"/>
              </a:rPr>
              <a:t>It’s also why having Working With Children Checks is so important, and why it is necessary to screen new volunteers and employees.</a:t>
            </a:r>
          </a:p>
          <a:p>
            <a:pPr>
              <a:spcBef>
                <a:spcPct val="0"/>
              </a:spcBef>
            </a:pPr>
            <a:endParaRPr lang="en-AU" dirty="0">
              <a:latin typeface="Arial" charset="0"/>
            </a:endParaRPr>
          </a:p>
          <a:p>
            <a:pPr>
              <a:spcBef>
                <a:spcPct val="0"/>
              </a:spcBef>
            </a:pPr>
            <a:r>
              <a:rPr lang="en-AU" dirty="0">
                <a:latin typeface="Arial" charset="0"/>
              </a:rPr>
              <a:t>Think back to our case studies of work with vulnerable adults.  What difference would it have made to check referees  before appointing new people as elders or group leaders?</a:t>
            </a:r>
          </a:p>
          <a:p>
            <a:pPr>
              <a:spcBef>
                <a:spcPct val="0"/>
              </a:spcBef>
            </a:pPr>
            <a:endParaRPr lang="en-AU" dirty="0">
              <a:latin typeface="Arial" charset="0"/>
            </a:endParaRPr>
          </a:p>
          <a:p>
            <a:pPr>
              <a:spcBef>
                <a:spcPct val="0"/>
              </a:spcBef>
            </a:pPr>
            <a:r>
              <a:rPr lang="en-AU" dirty="0">
                <a:latin typeface="Arial" charset="0"/>
              </a:rPr>
              <a:t>The website offers a range of resources to help you in recruiting, screening and training volunteer leaders.</a:t>
            </a:r>
          </a:p>
          <a:p>
            <a:pPr>
              <a:spcBef>
                <a:spcPct val="0"/>
              </a:spcBef>
            </a:pPr>
            <a:endParaRPr lang="en-AU" dirty="0">
              <a:latin typeface="Arial" charset="0"/>
            </a:endParaRPr>
          </a:p>
        </p:txBody>
      </p:sp>
      <p:sp>
        <p:nvSpPr>
          <p:cNvPr id="10547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E4B3A76-2CBA-7C4C-9D32-E6D0B58AED69}" type="slidenum">
              <a:rPr lang="en-AU"/>
              <a:pPr eaLnBrk="1" hangingPunct="1"/>
              <a:t>49</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p:sp>
      <p:sp>
        <p:nvSpPr>
          <p:cNvPr id="6349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Wherever you see this icon we will have a chance to stop and reflect in various ways on the information we’ve been considering.</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p:sp>
      <p:sp>
        <p:nvSpPr>
          <p:cNvPr id="10649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Remember</a:t>
            </a:r>
            <a:r>
              <a:rPr lang="en-AU" baseline="0" dirty="0">
                <a:latin typeface="Arial" charset="0"/>
              </a:rPr>
              <a:t> </a:t>
            </a:r>
            <a:r>
              <a:rPr lang="en-AU" dirty="0">
                <a:latin typeface="Arial" charset="0"/>
              </a:rPr>
              <a:t>every appointed leader in your congregation or entity must have a current Working With Children Check or Registration. </a:t>
            </a:r>
            <a:r>
              <a:rPr lang="en-AU" baseline="0" dirty="0">
                <a:latin typeface="Arial" charset="0"/>
              </a:rPr>
              <a:t> </a:t>
            </a:r>
            <a:r>
              <a:rPr lang="en-AU" dirty="0">
                <a:latin typeface="Arial" charset="0"/>
              </a:rPr>
              <a:t>Check is the word used in Victoria and</a:t>
            </a:r>
            <a:r>
              <a:rPr lang="en-AU" baseline="0" dirty="0">
                <a:latin typeface="Arial" charset="0"/>
              </a:rPr>
              <a:t> New South Wales</a:t>
            </a:r>
            <a:r>
              <a:rPr lang="en-AU" dirty="0">
                <a:latin typeface="Arial" charset="0"/>
              </a:rPr>
              <a:t>; Registration is the word used in Tasmania – for convenience, we will just say “check”.  </a:t>
            </a:r>
          </a:p>
          <a:p>
            <a:pPr>
              <a:spcBef>
                <a:spcPct val="0"/>
              </a:spcBef>
            </a:pPr>
            <a:endParaRPr lang="en-AU" dirty="0">
              <a:latin typeface="Arial" charset="0"/>
            </a:endParaRPr>
          </a:p>
          <a:p>
            <a:pPr>
              <a:spcBef>
                <a:spcPct val="0"/>
              </a:spcBef>
            </a:pPr>
            <a:r>
              <a:rPr lang="en-AU" dirty="0">
                <a:latin typeface="Arial" charset="0"/>
              </a:rPr>
              <a:t>A</a:t>
            </a:r>
            <a:r>
              <a:rPr lang="en-AU" baseline="0" dirty="0">
                <a:latin typeface="Arial" charset="0"/>
              </a:rPr>
              <a:t> working with children check is not the same as a Police Record Check or National Criminal History Check. </a:t>
            </a:r>
          </a:p>
          <a:p>
            <a:pPr>
              <a:spcBef>
                <a:spcPct val="0"/>
              </a:spcBef>
            </a:pPr>
            <a:r>
              <a:rPr lang="en-AU" baseline="0" dirty="0">
                <a:latin typeface="Arial" charset="0"/>
              </a:rPr>
              <a:t>It is the Working with Children Check that is required by people working with children and young people and is free to all volunteers.</a:t>
            </a:r>
            <a:endParaRPr lang="en-AU" dirty="0">
              <a:latin typeface="Arial" charset="0"/>
            </a:endParaRPr>
          </a:p>
          <a:p>
            <a:pPr>
              <a:spcBef>
                <a:spcPct val="0"/>
              </a:spcBef>
            </a:pPr>
            <a:endParaRPr lang="en-AU" dirty="0">
              <a:latin typeface="Arial" charset="0"/>
            </a:endParaRPr>
          </a:p>
          <a:p>
            <a:pPr>
              <a:spcBef>
                <a:spcPct val="0"/>
              </a:spcBef>
            </a:pPr>
            <a:r>
              <a:rPr lang="en-AU" dirty="0">
                <a:latin typeface="Arial" charset="0"/>
              </a:rPr>
              <a:t>Remember that your facilitator has not made this policy.  If you have questions or concerns about your local situation, the best source of information is to read the policy and then to contact the Culture of Safety unit.  Their contact details are in the back of your Participant's Booklet.</a:t>
            </a:r>
          </a:p>
          <a:p>
            <a:pPr>
              <a:spcBef>
                <a:spcPct val="0"/>
              </a:spcBef>
            </a:pPr>
            <a:endParaRPr lang="en-AU" dirty="0">
              <a:latin typeface="Arial" charset="0"/>
            </a:endParaRPr>
          </a:p>
          <a:p>
            <a:pPr>
              <a:spcBef>
                <a:spcPct val="0"/>
              </a:spcBef>
            </a:pPr>
            <a:r>
              <a:rPr lang="en-AU" dirty="0">
                <a:latin typeface="Arial" charset="0"/>
              </a:rPr>
              <a:t>Our Synod requires a Working</a:t>
            </a:r>
            <a:r>
              <a:rPr lang="en-AU" baseline="0" dirty="0">
                <a:latin typeface="Arial" charset="0"/>
              </a:rPr>
              <a:t> with Children Check</a:t>
            </a:r>
            <a:r>
              <a:rPr lang="en-AU" dirty="0">
                <a:latin typeface="Arial" charset="0"/>
              </a:rPr>
              <a:t> from all ministers, pastors, lay preachers, lay leaders, and appointed leaders.  A check is also</a:t>
            </a:r>
            <a:r>
              <a:rPr lang="en-AU" baseline="0" dirty="0">
                <a:latin typeface="Arial" charset="0"/>
              </a:rPr>
              <a:t> required by </a:t>
            </a:r>
            <a:r>
              <a:rPr lang="en-AU" dirty="0">
                <a:latin typeface="Arial" charset="0"/>
              </a:rPr>
              <a:t>employees, volunteers and all other people who have contact with children and young people in programs, events and activities run on behalf of congregations, presbyteries or the Synod require a Check. </a:t>
            </a:r>
          </a:p>
          <a:p>
            <a:pPr>
              <a:spcBef>
                <a:spcPct val="0"/>
              </a:spcBef>
            </a:pPr>
            <a:endParaRPr lang="en-AU" dirty="0">
              <a:latin typeface="Arial" charset="0"/>
            </a:endParaRPr>
          </a:p>
          <a:p>
            <a:pPr>
              <a:spcBef>
                <a:spcPct val="0"/>
              </a:spcBef>
            </a:pPr>
            <a:r>
              <a:rPr lang="en-AU" dirty="0">
                <a:latin typeface="Arial" charset="0"/>
              </a:rPr>
              <a:t>As of 1 August, the law has changed and people cannot work under supervision of a person with a Working with Children Check, but must have one of their own.</a:t>
            </a:r>
          </a:p>
          <a:p>
            <a:pPr>
              <a:spcBef>
                <a:spcPct val="0"/>
              </a:spcBef>
            </a:pPr>
            <a:endParaRPr lang="en-AU" dirty="0">
              <a:latin typeface="Arial" charset="0"/>
            </a:endParaRPr>
          </a:p>
          <a:p>
            <a:pPr>
              <a:spcBef>
                <a:spcPct val="0"/>
              </a:spcBef>
            </a:pPr>
            <a:r>
              <a:rPr lang="en-AU" dirty="0">
                <a:latin typeface="Arial" charset="0"/>
              </a:rPr>
              <a:t>Think of it this way.  If a person is doing a role in the church that a child might find interesting and the child would reasonably expect they would be </a:t>
            </a:r>
            <a:r>
              <a:rPr lang="en-AU" baseline="0" dirty="0">
                <a:latin typeface="Arial" charset="0"/>
              </a:rPr>
              <a:t>trusted by </a:t>
            </a:r>
            <a:r>
              <a:rPr lang="en-AU" dirty="0">
                <a:latin typeface="Arial" charset="0"/>
              </a:rPr>
              <a:t>the church, then he or she needs a Check.</a:t>
            </a:r>
          </a:p>
          <a:p>
            <a:pPr>
              <a:spcBef>
                <a:spcPct val="0"/>
              </a:spcBef>
            </a:pPr>
            <a:endParaRPr lang="en-AU" dirty="0">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p:sp>
      <p:sp>
        <p:nvSpPr>
          <p:cNvPr id="10752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n-AU" b="0" i="0" dirty="0">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AU" b="0" i="0" dirty="0">
                <a:latin typeface="Arial" charset="0"/>
              </a:rPr>
              <a:t>“Appointed leader” includes, but is not limited to, elders, church councillors, worship leaders, anyone commissioned by the Church Council to perform a leadership role, music leaders, organists and Bible study leaders </a:t>
            </a:r>
            <a:r>
              <a:rPr lang="en-AU" sz="1200" b="0" kern="0" dirty="0">
                <a:latin typeface="+mn-lt"/>
                <a:ea typeface="Arial"/>
                <a:cs typeface="Arial"/>
                <a:sym typeface="Arial"/>
                <a:rtl val="0"/>
              </a:rPr>
              <a:t>&amp; of course anyone involved in children or youth ministry programs such as Sunday School teachers, messy church leaders</a:t>
            </a:r>
            <a:r>
              <a:rPr lang="en-AU" sz="1200" b="0" kern="0" baseline="0" dirty="0">
                <a:latin typeface="+mn-lt"/>
                <a:ea typeface="Arial"/>
                <a:cs typeface="Arial"/>
                <a:sym typeface="Arial"/>
                <a:rtl val="0"/>
              </a:rPr>
              <a:t> and helpers, </a:t>
            </a:r>
            <a:r>
              <a:rPr lang="en-AU" sz="1200" b="0" kern="0" dirty="0">
                <a:latin typeface="+mn-lt"/>
                <a:ea typeface="Arial"/>
                <a:cs typeface="Arial"/>
                <a:sym typeface="Arial"/>
                <a:rtl val="0"/>
              </a:rPr>
              <a:t> youth group leaders</a:t>
            </a:r>
            <a:r>
              <a:rPr lang="en-AU" sz="1200" b="0" kern="0" baseline="0" dirty="0">
                <a:latin typeface="+mn-lt"/>
                <a:ea typeface="Arial"/>
                <a:cs typeface="Arial"/>
                <a:sym typeface="Arial"/>
                <a:rtl val="0"/>
              </a:rPr>
              <a:t> </a:t>
            </a:r>
            <a:r>
              <a:rPr lang="en-AU" sz="1200" b="0" kern="0" dirty="0">
                <a:latin typeface="+mn-lt"/>
                <a:ea typeface="Arial"/>
                <a:cs typeface="Arial"/>
                <a:sym typeface="Arial"/>
                <a:rtl val="0"/>
              </a:rPr>
              <a:t>or those</a:t>
            </a:r>
            <a:r>
              <a:rPr lang="en-AU" sz="1200" b="0" kern="0" baseline="0" dirty="0">
                <a:latin typeface="+mn-lt"/>
                <a:ea typeface="Arial"/>
                <a:cs typeface="Arial"/>
                <a:sym typeface="Arial"/>
                <a:rtl val="0"/>
              </a:rPr>
              <a:t> leading on </a:t>
            </a:r>
            <a:r>
              <a:rPr lang="en-AU" sz="1200" b="0" kern="0" dirty="0">
                <a:latin typeface="+mn-lt"/>
                <a:ea typeface="Arial"/>
                <a:cs typeface="Arial"/>
                <a:sym typeface="Arial"/>
                <a:rtl val="0"/>
              </a:rPr>
              <a:t>camps.</a:t>
            </a:r>
          </a:p>
          <a:p>
            <a:pPr>
              <a:spcBef>
                <a:spcPct val="0"/>
              </a:spcBef>
            </a:pPr>
            <a:r>
              <a:rPr lang="en-AU" b="0" i="0" dirty="0">
                <a:latin typeface="Arial" charset="0"/>
              </a:rPr>
              <a:t>.</a:t>
            </a:r>
          </a:p>
          <a:p>
            <a:pPr>
              <a:spcBef>
                <a:spcPct val="0"/>
              </a:spcBef>
            </a:pPr>
            <a:endParaRPr lang="en-AU" b="0" i="0" dirty="0">
              <a:latin typeface="Arial" charset="0"/>
            </a:endParaRPr>
          </a:p>
          <a:p>
            <a:pPr>
              <a:spcBef>
                <a:spcPct val="0"/>
              </a:spcBef>
            </a:pPr>
            <a:r>
              <a:rPr lang="en-AU" b="0" i="0" dirty="0">
                <a:latin typeface="Arial" charset="0"/>
              </a:rPr>
              <a:t>Caution:  Any negative notice or communication from Department of Justice must be reported to the General Secretary.</a:t>
            </a:r>
          </a:p>
          <a:p>
            <a:pPr>
              <a:spcBef>
                <a:spcPct val="0"/>
              </a:spcBef>
            </a:pPr>
            <a:endParaRPr lang="en-AU" b="0" i="0" dirty="0">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endParaRPr lang="en-AU" dirty="0">
              <a:ea typeface="+mn-ea"/>
              <a:cs typeface="+mn-cs"/>
            </a:endParaRPr>
          </a:p>
          <a:p>
            <a:pPr fontAlgn="auto">
              <a:spcAft>
                <a:spcPts val="0"/>
              </a:spcAft>
              <a:defRPr/>
            </a:pPr>
            <a:r>
              <a:rPr lang="en-AU" dirty="0">
                <a:ea typeface="+mn-ea"/>
                <a:cs typeface="+mn-cs"/>
              </a:rPr>
              <a:t>To reinforce our understanding of who requires a Working with children’s check or registration, let’s use a few examples:</a:t>
            </a:r>
          </a:p>
          <a:p>
            <a:pPr fontAlgn="auto">
              <a:spcAft>
                <a:spcPts val="0"/>
              </a:spcAft>
              <a:defRPr/>
            </a:pPr>
            <a:endParaRPr lang="en-AU" dirty="0">
              <a:ea typeface="+mn-ea"/>
              <a:cs typeface="+mn-cs"/>
            </a:endParaRPr>
          </a:p>
          <a:p>
            <a:pPr marL="285750" indent="-285750" fontAlgn="auto">
              <a:spcAft>
                <a:spcPts val="0"/>
              </a:spcAft>
              <a:buFont typeface="Arial"/>
              <a:buChar char="•"/>
              <a:defRPr/>
            </a:pPr>
            <a:r>
              <a:rPr lang="en-AU" dirty="0">
                <a:latin typeface="HelveticaNeueLT Com 45 Lt"/>
                <a:ea typeface="+mn-ea"/>
                <a:cs typeface="HelveticaNeueLT Com 45 Lt"/>
              </a:rPr>
              <a:t>What about the person who opens the church hall for potential hirers? </a:t>
            </a:r>
            <a:r>
              <a:rPr lang="en-AU" i="1" dirty="0">
                <a:latin typeface="HelveticaNeueLT Com 45 Lt"/>
                <a:ea typeface="+mn-ea"/>
                <a:cs typeface="HelveticaNeueLT Com 45 Lt"/>
              </a:rPr>
              <a:t>pause</a:t>
            </a:r>
            <a:endParaRPr lang="en-AU" dirty="0">
              <a:latin typeface="HelveticaNeueLT Com 45 Lt"/>
              <a:ea typeface="+mn-ea"/>
              <a:cs typeface="HelveticaNeueLT Com 45 Lt"/>
            </a:endParaRPr>
          </a:p>
          <a:p>
            <a:pPr marL="285750" indent="-285750" fontAlgn="auto">
              <a:spcAft>
                <a:spcPts val="0"/>
              </a:spcAft>
              <a:buFont typeface="Arial"/>
              <a:buChar char="•"/>
              <a:defRPr/>
            </a:pP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Yes</a:t>
            </a:r>
            <a:endParaRPr lang="en-AU" dirty="0">
              <a:latin typeface="HelveticaNeueLT Com 45 Lt"/>
              <a:ea typeface="+mn-ea"/>
              <a:cs typeface="HelveticaNeueLT Com 45 Lt"/>
            </a:endParaRPr>
          </a:p>
          <a:p>
            <a:pPr fontAlgn="auto">
              <a:spcAft>
                <a:spcPts val="0"/>
              </a:spcAft>
              <a:defRPr/>
            </a:pPr>
            <a:endParaRPr lang="yo-NG" dirty="0">
              <a:latin typeface="HelveticaNeueLT Com 45 Lt"/>
              <a:ea typeface="+mn-ea"/>
              <a:cs typeface="HelveticaNeueLT Com 45 Lt"/>
            </a:endParaRPr>
          </a:p>
          <a:p>
            <a:pPr marL="285750" indent="-285750" fontAlgn="auto">
              <a:spcAft>
                <a:spcPts val="0"/>
              </a:spcAft>
              <a:buFont typeface="Arial"/>
              <a:buChar char="•"/>
              <a:defRPr/>
            </a:pPr>
            <a:r>
              <a:rPr lang="yo-NG" dirty="0">
                <a:latin typeface="HelveticaNeueLT Com 45 Lt"/>
                <a:ea typeface="+mn-ea"/>
                <a:cs typeface="HelveticaNeueLT Com 45 Lt"/>
              </a:rPr>
              <a:t>The Church Council chairperson? </a:t>
            </a:r>
          </a:p>
          <a:p>
            <a:pPr marL="45720" fontAlgn="auto">
              <a:spcAft>
                <a:spcPts val="0"/>
              </a:spcAft>
              <a:defRPr/>
            </a:pPr>
            <a:r>
              <a:rPr lang="yo-NG" dirty="0">
                <a:latin typeface="HelveticaNeueLT Com 45 Lt"/>
                <a:ea typeface="+mn-ea"/>
                <a:cs typeface="HelveticaNeueLT Com 45 Lt"/>
                <a:sym typeface="Wingdings"/>
              </a:rPr>
              <a:t> </a:t>
            </a:r>
            <a:r>
              <a:rPr lang="en-AU" i="1" dirty="0">
                <a:latin typeface="HelveticaNeueLT Com 45 Lt"/>
                <a:ea typeface="+mn-ea"/>
                <a:cs typeface="HelveticaNeueLT Com 45 Lt"/>
              </a:rPr>
              <a:t>pause</a:t>
            </a:r>
            <a:r>
              <a:rPr lang="yo-NG" dirty="0">
                <a:latin typeface="HelveticaNeueLT Com 45 Lt"/>
                <a:ea typeface="+mn-ea"/>
                <a:cs typeface="HelveticaNeueLT Com 45 Lt"/>
                <a:sym typeface="Wingdings"/>
              </a:rPr>
              <a:t>  </a:t>
            </a:r>
            <a:r>
              <a:rPr lang="en-AU" dirty="0">
                <a:latin typeface="HelveticaNeueLT Com 45 Lt"/>
                <a:ea typeface="+mn-ea"/>
                <a:cs typeface="HelveticaNeueLT Com 45 Lt"/>
                <a:sym typeface="Wingdings"/>
              </a:rPr>
              <a:t>  Clearly</a:t>
            </a:r>
            <a:endParaRPr lang="en-AU" dirty="0">
              <a:latin typeface="HelveticaNeueLT Com 45 Lt"/>
              <a:ea typeface="+mn-ea"/>
              <a:cs typeface="HelveticaNeueLT Com 45 Lt"/>
            </a:endParaRPr>
          </a:p>
          <a:p>
            <a:pPr fontAlgn="auto">
              <a:spcAft>
                <a:spcPts val="0"/>
              </a:spcAft>
              <a:defRPr/>
            </a:pPr>
            <a:endParaRPr lang="yo-NG" dirty="0">
              <a:latin typeface="HelveticaNeueLT Com 45 Lt"/>
              <a:ea typeface="+mn-ea"/>
              <a:cs typeface="HelveticaNeueLT Com 45 Lt"/>
            </a:endParaRPr>
          </a:p>
          <a:p>
            <a:pPr marL="45720" fontAlgn="auto">
              <a:spcAft>
                <a:spcPts val="0"/>
              </a:spcAft>
              <a:defRPr/>
            </a:pPr>
            <a:endParaRPr lang="yo-NG" dirty="0">
              <a:latin typeface="HelveticaNeueLT Com 45 Lt"/>
              <a:ea typeface="+mn-ea"/>
              <a:cs typeface="HelveticaNeueLT Com 45 Lt"/>
              <a:sym typeface="Wingdings"/>
            </a:endParaRPr>
          </a:p>
          <a:p>
            <a:pPr fontAlgn="auto">
              <a:spcAft>
                <a:spcPts val="0"/>
              </a:spcAft>
              <a:defRPr/>
            </a:pPr>
            <a:endParaRPr lang="en-AU" dirty="0">
              <a:ea typeface="+mn-ea"/>
              <a:cs typeface="+mn-cs"/>
            </a:endParaRPr>
          </a:p>
          <a:p>
            <a:pPr fontAlgn="auto">
              <a:spcAft>
                <a:spcPts val="0"/>
              </a:spcAft>
              <a:defRPr/>
            </a:pPr>
            <a:r>
              <a:rPr lang="en-AU" dirty="0">
                <a:ea typeface="+mn-ea"/>
                <a:cs typeface="+mn-cs"/>
              </a:rPr>
              <a:t>  </a:t>
            </a:r>
          </a:p>
          <a:p>
            <a:pPr fontAlgn="auto">
              <a:spcAft>
                <a:spcPts val="0"/>
              </a:spcAft>
              <a:defRPr/>
            </a:pPr>
            <a:r>
              <a:rPr lang="en-AU" dirty="0">
                <a:ea typeface="+mn-ea"/>
                <a:cs typeface="+mn-cs"/>
              </a:rPr>
              <a:t> </a:t>
            </a:r>
          </a:p>
        </p:txBody>
      </p:sp>
      <p:sp>
        <p:nvSpPr>
          <p:cNvPr id="10854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B0D72496-E191-9641-A93A-07074418F0BA}" type="slidenum">
              <a:rPr lang="en-AU"/>
              <a:pPr eaLnBrk="1" hangingPunct="1"/>
              <a:t>52</a:t>
            </a:fld>
            <a:endParaRPr lang="en-AU"/>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fontAlgn="auto">
              <a:spcAft>
                <a:spcPts val="0"/>
              </a:spcAft>
              <a:defRPr/>
            </a:pPr>
            <a:endParaRPr lang="en-AU" dirty="0">
              <a:ea typeface="+mn-ea"/>
              <a:cs typeface="+mn-cs"/>
            </a:endParaRPr>
          </a:p>
          <a:p>
            <a:pPr marL="285750" indent="-285750" fontAlgn="auto">
              <a:spcAft>
                <a:spcPts val="0"/>
              </a:spcAft>
              <a:buFont typeface="Arial"/>
              <a:buChar char="•"/>
              <a:defRPr/>
            </a:pPr>
            <a:r>
              <a:rPr lang="en-AU" dirty="0">
                <a:latin typeface="HelveticaNeueLT Com 45 Lt"/>
                <a:ea typeface="+mn-ea"/>
                <a:cs typeface="HelveticaNeueLT Com 45 Lt"/>
              </a:rPr>
              <a:t>A member of the choir</a:t>
            </a:r>
            <a:r>
              <a:rPr lang="yo-NG" dirty="0">
                <a:latin typeface="HelveticaNeueLT Com 45 Lt"/>
                <a:ea typeface="+mn-ea"/>
                <a:cs typeface="HelveticaNeueLT Com 45 Lt"/>
              </a:rPr>
              <a:t>?</a:t>
            </a: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i="1" dirty="0">
                <a:latin typeface="HelveticaNeueLT Com 45 Lt"/>
                <a:ea typeface="+mn-ea"/>
                <a:cs typeface="HelveticaNeueLT Com 45 Lt"/>
              </a:rPr>
              <a:t>Pause</a:t>
            </a:r>
            <a:endParaRPr lang="en-AU" i="0" dirty="0">
              <a:latin typeface="HelveticaNeueLT Com 45 Lt"/>
              <a:ea typeface="+mn-ea"/>
              <a:cs typeface="HelveticaNeueLT Com 45 Lt"/>
            </a:endParaRPr>
          </a:p>
          <a:p>
            <a:pPr marL="285750" indent="-285750" fontAlgn="auto">
              <a:spcAft>
                <a:spcPts val="0"/>
              </a:spcAft>
              <a:buFont typeface="Arial"/>
              <a:buChar char="•"/>
              <a:defRPr/>
            </a:pPr>
            <a:endParaRPr lang="en-AU" sz="1200" kern="1200" dirty="0">
              <a:solidFill>
                <a:schemeClr val="tx1"/>
              </a:solidFill>
              <a:latin typeface="HelveticaNeueLT Com 45 Lt"/>
              <a:ea typeface="ＭＳ Ｐゴシック" charset="0"/>
              <a:cs typeface="HelveticaNeueLT Com 45 Lt"/>
            </a:endParaRPr>
          </a:p>
          <a:p>
            <a:pPr marL="45720" fontAlgn="auto">
              <a:spcAft>
                <a:spcPts val="0"/>
              </a:spcAft>
              <a:defRPr/>
            </a:pPr>
            <a:r>
              <a:rPr lang="yo-NG" sz="1200" kern="1200" dirty="0">
                <a:solidFill>
                  <a:schemeClr val="tx1"/>
                </a:solidFill>
                <a:latin typeface="HelveticaNeueLT Com 45 Lt"/>
                <a:ea typeface="ＭＳ Ｐゴシック" charset="0"/>
                <a:cs typeface="HelveticaNeueLT Com 45 Lt"/>
                <a:sym typeface="Wingdings"/>
              </a:rPr>
              <a:t></a:t>
            </a:r>
            <a:r>
              <a:rPr lang="en-AU" sz="1200" kern="1200" dirty="0">
                <a:solidFill>
                  <a:schemeClr val="tx1"/>
                </a:solidFill>
                <a:latin typeface="HelveticaNeueLT Com 45 Lt"/>
                <a:ea typeface="ＭＳ Ｐゴシック" charset="0"/>
                <a:cs typeface="HelveticaNeueLT Com 45 Lt"/>
                <a:sym typeface="Wingdings"/>
              </a:rPr>
              <a:t> No.  The choir</a:t>
            </a:r>
            <a:r>
              <a:rPr lang="en-AU" sz="1200" kern="1200" baseline="0" dirty="0">
                <a:solidFill>
                  <a:schemeClr val="tx1"/>
                </a:solidFill>
                <a:latin typeface="HelveticaNeueLT Com 45 Lt"/>
                <a:ea typeface="ＭＳ Ｐゴシック" charset="0"/>
                <a:cs typeface="HelveticaNeueLT Com 45 Lt"/>
                <a:sym typeface="Wingdings"/>
              </a:rPr>
              <a:t> leader must have one – but members don’t need to.</a:t>
            </a:r>
            <a:endParaRPr lang="yo-NG" sz="1200" kern="1200" dirty="0">
              <a:solidFill>
                <a:schemeClr val="tx1"/>
              </a:solidFill>
              <a:latin typeface="HelveticaNeueLT Com 45 Lt"/>
              <a:ea typeface="ＭＳ Ｐゴシック" charset="0"/>
              <a:cs typeface="HelveticaNeueLT Com 45 Lt"/>
              <a:sym typeface="Wingdings"/>
            </a:endParaRPr>
          </a:p>
          <a:p>
            <a:pPr marL="45720" fontAlgn="auto">
              <a:spcAft>
                <a:spcPts val="0"/>
              </a:spcAft>
              <a:defRPr/>
            </a:pPr>
            <a:r>
              <a:rPr lang="en-AU" dirty="0">
                <a:latin typeface="HelveticaNeueLT Com 45 Lt"/>
                <a:ea typeface="+mn-ea"/>
                <a:cs typeface="HelveticaNeueLT Com 45 Lt"/>
                <a:sym typeface="Wingdings"/>
              </a:rPr>
              <a:t>	</a:t>
            </a:r>
            <a:endParaRPr lang="yo-NG" dirty="0">
              <a:latin typeface="HelveticaNeueLT Com 45 Lt"/>
              <a:ea typeface="+mn-ea"/>
              <a:cs typeface="HelveticaNeueLT Com 45 Lt"/>
              <a:sym typeface="Wingdings"/>
            </a:endParaRPr>
          </a:p>
          <a:p>
            <a:pPr fontAlgn="auto">
              <a:spcAft>
                <a:spcPts val="0"/>
              </a:spcAft>
              <a:defRPr/>
            </a:pPr>
            <a:endParaRPr lang="en-AU" dirty="0">
              <a:ea typeface="+mn-ea"/>
              <a:cs typeface="+mn-cs"/>
            </a:endParaRPr>
          </a:p>
          <a:p>
            <a:pPr fontAlgn="auto">
              <a:spcAft>
                <a:spcPts val="0"/>
              </a:spcAft>
              <a:defRPr/>
            </a:pPr>
            <a:r>
              <a:rPr lang="en-AU" dirty="0">
                <a:ea typeface="+mn-ea"/>
                <a:cs typeface="+mn-cs"/>
              </a:rPr>
              <a:t>  </a:t>
            </a:r>
          </a:p>
          <a:p>
            <a:pPr fontAlgn="auto">
              <a:spcAft>
                <a:spcPts val="0"/>
              </a:spcAft>
              <a:defRPr/>
            </a:pPr>
            <a:r>
              <a:rPr lang="en-AU" dirty="0">
                <a:ea typeface="+mn-ea"/>
                <a:cs typeface="+mn-cs"/>
              </a:rPr>
              <a:t> </a:t>
            </a:r>
          </a:p>
        </p:txBody>
      </p:sp>
      <p:sp>
        <p:nvSpPr>
          <p:cNvPr id="10854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B0D72496-E191-9641-A93A-07074418F0BA}" type="slidenum">
              <a:rPr lang="en-AU"/>
              <a:pPr eaLnBrk="1" hangingPunct="1"/>
              <a:t>53</a:t>
            </a:fld>
            <a:endParaRPr lang="en-AU"/>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285750" indent="-285750" fontAlgn="auto">
              <a:spcAft>
                <a:spcPts val="0"/>
              </a:spcAft>
              <a:buFont typeface="Arial"/>
              <a:buChar char="•"/>
              <a:defRPr/>
            </a:pPr>
            <a:r>
              <a:rPr lang="en-AU" dirty="0">
                <a:latin typeface="HelveticaNeueLT Com 45 Lt"/>
                <a:ea typeface="+mn-ea"/>
                <a:cs typeface="HelveticaNeueLT Com 45 Lt"/>
              </a:rPr>
              <a:t>The person who runs the audio-visual equipment</a:t>
            </a:r>
            <a:r>
              <a:rPr lang="yo-NG" dirty="0">
                <a:latin typeface="HelveticaNeueLT Com 45 Lt"/>
                <a:ea typeface="+mn-ea"/>
                <a:cs typeface="HelveticaNeueLT Com 45 Lt"/>
              </a:rPr>
              <a:t>? </a:t>
            </a: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i="1" dirty="0">
                <a:latin typeface="HelveticaNeueLT Com 45 Lt"/>
                <a:ea typeface="+mn-ea"/>
                <a:cs typeface="HelveticaNeueLT Com 45 Lt"/>
              </a:rPr>
              <a:t>pause</a:t>
            </a:r>
            <a:endParaRPr lang="yo-NG" dirty="0">
              <a:latin typeface="HelveticaNeueLT Com 45 Lt"/>
              <a:ea typeface="+mn-ea"/>
              <a:cs typeface="HelveticaNeueLT Com 45 Lt"/>
            </a:endParaRPr>
          </a:p>
          <a:p>
            <a:pPr marL="45720" fontAlgn="auto">
              <a:spcAft>
                <a:spcPts val="0"/>
              </a:spcAft>
              <a:defRPr/>
            </a:pPr>
            <a:r>
              <a:rPr lang="yo-NG" dirty="0">
                <a:latin typeface="HelveticaNeueLT Com 45 Lt"/>
                <a:ea typeface="+mn-ea"/>
                <a:cs typeface="HelveticaNeueLT Com 45 Lt"/>
                <a:sym typeface="Wingdings"/>
              </a:rPr>
              <a:t>     </a:t>
            </a:r>
            <a:r>
              <a:rPr lang="en-AU" dirty="0">
                <a:latin typeface="HelveticaNeueLT Com 45 Lt"/>
                <a:ea typeface="+mn-ea"/>
                <a:cs typeface="HelveticaNeueLT Com 45 Lt"/>
                <a:sym typeface="Wingdings"/>
              </a:rPr>
              <a:t>  Yes.</a:t>
            </a:r>
            <a:endParaRPr lang="yo-NG" dirty="0">
              <a:latin typeface="HelveticaNeueLT Com 45 Lt"/>
              <a:ea typeface="+mn-ea"/>
              <a:cs typeface="HelveticaNeueLT Com 45 Lt"/>
              <a:sym typeface="Wingdings"/>
            </a:endParaRPr>
          </a:p>
          <a:p>
            <a:pPr marL="45720" fontAlgn="auto">
              <a:spcAft>
                <a:spcPts val="0"/>
              </a:spcAft>
              <a:defRPr/>
            </a:pP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dirty="0">
                <a:latin typeface="HelveticaNeueLT Com 45 Lt"/>
                <a:ea typeface="+mn-ea"/>
                <a:cs typeface="HelveticaNeueLT Com 45 Lt"/>
              </a:rPr>
              <a:t>A member of a Bible study group</a:t>
            </a:r>
            <a:r>
              <a:rPr lang="yo-NG" dirty="0">
                <a:latin typeface="HelveticaNeueLT Com 45 Lt"/>
                <a:ea typeface="+mn-ea"/>
                <a:cs typeface="HelveticaNeueLT Com 45 Lt"/>
              </a:rPr>
              <a:t>?</a:t>
            </a: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i="1" dirty="0">
                <a:latin typeface="HelveticaNeueLT Com 45 Lt"/>
                <a:ea typeface="+mn-ea"/>
                <a:cs typeface="HelveticaNeueLT Com 45 Lt"/>
              </a:rPr>
              <a:t>pause</a:t>
            </a:r>
            <a:endParaRPr lang="yo-NG" dirty="0">
              <a:latin typeface="HelveticaNeueLT Com 45 Lt"/>
              <a:ea typeface="+mn-ea"/>
              <a:cs typeface="HelveticaNeueLT Com 45 Lt"/>
            </a:endParaRPr>
          </a:p>
          <a:p>
            <a:pPr fontAlgn="auto">
              <a:spcAft>
                <a:spcPts val="0"/>
              </a:spcAft>
              <a:defRPr/>
            </a:pPr>
            <a:r>
              <a:rPr lang="en-AU" dirty="0">
                <a:latin typeface="HelveticaNeueLT Com 45 Lt"/>
                <a:ea typeface="+mn-ea"/>
                <a:cs typeface="HelveticaNeueLT Com 45 Lt"/>
                <a:sym typeface="Wingdings"/>
              </a:rPr>
              <a:t>     </a:t>
            </a: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No, as long as it’s an adults-only Bible study group.</a:t>
            </a:r>
          </a:p>
          <a:p>
            <a:pPr fontAlgn="auto">
              <a:spcAft>
                <a:spcPts val="0"/>
              </a:spcAft>
              <a:defRPr/>
            </a:pPr>
            <a:endParaRPr lang="en-AU" dirty="0">
              <a:latin typeface="HelveticaNeueLT Com 45 Lt"/>
              <a:ea typeface="+mn-ea"/>
              <a:cs typeface="HelveticaNeueLT Com 45 Lt"/>
              <a:sym typeface="Wingdings"/>
            </a:endParaRPr>
          </a:p>
          <a:p>
            <a:pPr fontAlgn="auto">
              <a:spcAft>
                <a:spcPts val="0"/>
              </a:spcAft>
              <a:defRPr/>
            </a:pP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A volunteer working in the Op shop?</a:t>
            </a:r>
          </a:p>
          <a:p>
            <a:pPr fontAlgn="auto">
              <a:spcAft>
                <a:spcPts val="0"/>
              </a:spcAft>
              <a:defRPr/>
            </a:pPr>
            <a:r>
              <a:rPr lang="en-AU" i="1" dirty="0">
                <a:latin typeface="HelveticaNeueLT Com 45 Lt"/>
                <a:ea typeface="+mn-ea"/>
                <a:cs typeface="HelveticaNeueLT Com 45 Lt"/>
              </a:rPr>
              <a:t>pause</a:t>
            </a:r>
            <a:endParaRPr lang="en-AU" dirty="0">
              <a:latin typeface="HelveticaNeueLT Com 45 Lt"/>
              <a:ea typeface="+mn-ea"/>
              <a:cs typeface="HelveticaNeueLT Com 45 Lt"/>
              <a:sym typeface="Wingdings"/>
            </a:endParaRPr>
          </a:p>
          <a:p>
            <a:pPr fontAlgn="auto">
              <a:spcAft>
                <a:spcPts val="0"/>
              </a:spcAft>
              <a:defRPr/>
            </a:pPr>
            <a:r>
              <a:rPr lang="en-AU" dirty="0">
                <a:latin typeface="HelveticaNeueLT Com 45 Lt"/>
                <a:ea typeface="+mn-ea"/>
                <a:cs typeface="HelveticaNeueLT Com 45 Lt"/>
                <a:sym typeface="Wingdings"/>
              </a:rPr>
              <a:t>     </a:t>
            </a: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Absolutely.  Children come into op shops!</a:t>
            </a:r>
          </a:p>
          <a:p>
            <a:pPr fontAlgn="auto">
              <a:spcAft>
                <a:spcPts val="0"/>
              </a:spcAft>
              <a:defRPr/>
            </a:pPr>
            <a:endParaRPr lang="en-AU" dirty="0">
              <a:latin typeface="HelveticaNeueLT Com 45 Lt"/>
              <a:ea typeface="+mn-ea"/>
              <a:cs typeface="HelveticaNeueLT Com 45 Lt"/>
              <a:sym typeface="Wingdings"/>
            </a:endParaRPr>
          </a:p>
          <a:p>
            <a:pPr fontAlgn="auto">
              <a:spcAft>
                <a:spcPts val="0"/>
              </a:spcAft>
              <a:defRPr/>
            </a:pPr>
            <a:r>
              <a:rPr lang="en-AU" b="1" dirty="0">
                <a:ea typeface="+mn-ea"/>
                <a:cs typeface="Arial" panose="020B0604020202020204" pitchFamily="34" charset="0"/>
              </a:rPr>
              <a:t>Remember – The Government requires denominations and community groups to define “appointed leader”.  Information on the Department of Justice website may be confusing.</a:t>
            </a:r>
          </a:p>
          <a:p>
            <a:pPr fontAlgn="auto">
              <a:spcAft>
                <a:spcPts val="0"/>
              </a:spcAft>
              <a:defRPr/>
            </a:pPr>
            <a:endParaRPr lang="yo-NG" dirty="0">
              <a:latin typeface="HelveticaNeueLT Com 45 Lt"/>
              <a:ea typeface="+mn-ea"/>
              <a:cs typeface="HelveticaNeueLT Com 45 Lt"/>
              <a:sym typeface="Wingdings"/>
            </a:endParaRPr>
          </a:p>
          <a:p>
            <a:pPr fontAlgn="auto">
              <a:spcAft>
                <a:spcPts val="0"/>
              </a:spcAft>
              <a:defRPr/>
            </a:pPr>
            <a:endParaRPr lang="en-AU" dirty="0">
              <a:ea typeface="+mn-ea"/>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285750" indent="-285750" fontAlgn="auto">
              <a:spcAft>
                <a:spcPts val="0"/>
              </a:spcAft>
              <a:buFont typeface="Arial"/>
              <a:buChar char="•"/>
              <a:defRPr/>
            </a:pPr>
            <a:r>
              <a:rPr lang="en-AU" dirty="0">
                <a:latin typeface="HelveticaNeueLT Com 45 Lt"/>
                <a:ea typeface="+mn-ea"/>
                <a:cs typeface="HelveticaNeueLT Com 45 Lt"/>
              </a:rPr>
              <a:t>The person who runs the audio-visual equipment</a:t>
            </a:r>
            <a:r>
              <a:rPr lang="yo-NG" dirty="0">
                <a:latin typeface="HelveticaNeueLT Com 45 Lt"/>
                <a:ea typeface="+mn-ea"/>
                <a:cs typeface="HelveticaNeueLT Com 45 Lt"/>
              </a:rPr>
              <a:t>? </a:t>
            </a: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i="1" dirty="0">
                <a:latin typeface="HelveticaNeueLT Com 45 Lt"/>
                <a:ea typeface="+mn-ea"/>
                <a:cs typeface="HelveticaNeueLT Com 45 Lt"/>
              </a:rPr>
              <a:t>pause</a:t>
            </a:r>
            <a:endParaRPr lang="yo-NG" dirty="0">
              <a:latin typeface="HelveticaNeueLT Com 45 Lt"/>
              <a:ea typeface="+mn-ea"/>
              <a:cs typeface="HelveticaNeueLT Com 45 Lt"/>
            </a:endParaRPr>
          </a:p>
          <a:p>
            <a:pPr marL="45720" fontAlgn="auto">
              <a:spcAft>
                <a:spcPts val="0"/>
              </a:spcAft>
              <a:defRPr/>
            </a:pPr>
            <a:r>
              <a:rPr lang="yo-NG" dirty="0">
                <a:latin typeface="HelveticaNeueLT Com 45 Lt"/>
                <a:ea typeface="+mn-ea"/>
                <a:cs typeface="HelveticaNeueLT Com 45 Lt"/>
                <a:sym typeface="Wingdings"/>
              </a:rPr>
              <a:t>     </a:t>
            </a:r>
            <a:r>
              <a:rPr lang="en-AU" dirty="0">
                <a:latin typeface="HelveticaNeueLT Com 45 Lt"/>
                <a:ea typeface="+mn-ea"/>
                <a:cs typeface="HelveticaNeueLT Com 45 Lt"/>
                <a:sym typeface="Wingdings"/>
              </a:rPr>
              <a:t>  Yes.</a:t>
            </a:r>
            <a:endParaRPr lang="yo-NG" dirty="0">
              <a:latin typeface="HelveticaNeueLT Com 45 Lt"/>
              <a:ea typeface="+mn-ea"/>
              <a:cs typeface="HelveticaNeueLT Com 45 Lt"/>
              <a:sym typeface="Wingdings"/>
            </a:endParaRPr>
          </a:p>
          <a:p>
            <a:pPr marL="45720" fontAlgn="auto">
              <a:spcAft>
                <a:spcPts val="0"/>
              </a:spcAft>
              <a:defRPr/>
            </a:pP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dirty="0">
                <a:latin typeface="HelveticaNeueLT Com 45 Lt"/>
                <a:ea typeface="+mn-ea"/>
                <a:cs typeface="HelveticaNeueLT Com 45 Lt"/>
              </a:rPr>
              <a:t>A member of a Bible study group</a:t>
            </a:r>
            <a:r>
              <a:rPr lang="yo-NG" dirty="0">
                <a:latin typeface="HelveticaNeueLT Com 45 Lt"/>
                <a:ea typeface="+mn-ea"/>
                <a:cs typeface="HelveticaNeueLT Com 45 Lt"/>
              </a:rPr>
              <a:t>?</a:t>
            </a:r>
            <a:endParaRPr lang="en-AU" dirty="0">
              <a:latin typeface="HelveticaNeueLT Com 45 Lt"/>
              <a:ea typeface="+mn-ea"/>
              <a:cs typeface="HelveticaNeueLT Com 45 Lt"/>
            </a:endParaRPr>
          </a:p>
          <a:p>
            <a:pPr marL="285750" indent="-285750" fontAlgn="auto">
              <a:spcAft>
                <a:spcPts val="0"/>
              </a:spcAft>
              <a:buFont typeface="Arial"/>
              <a:buChar char="•"/>
              <a:defRPr/>
            </a:pPr>
            <a:r>
              <a:rPr lang="en-AU" i="1" dirty="0">
                <a:latin typeface="HelveticaNeueLT Com 45 Lt"/>
                <a:ea typeface="+mn-ea"/>
                <a:cs typeface="HelveticaNeueLT Com 45 Lt"/>
              </a:rPr>
              <a:t>pause</a:t>
            </a:r>
            <a:endParaRPr lang="yo-NG" dirty="0">
              <a:latin typeface="HelveticaNeueLT Com 45 Lt"/>
              <a:ea typeface="+mn-ea"/>
              <a:cs typeface="HelveticaNeueLT Com 45 Lt"/>
            </a:endParaRPr>
          </a:p>
          <a:p>
            <a:pPr fontAlgn="auto">
              <a:spcAft>
                <a:spcPts val="0"/>
              </a:spcAft>
              <a:defRPr/>
            </a:pPr>
            <a:r>
              <a:rPr lang="en-AU" dirty="0">
                <a:latin typeface="HelveticaNeueLT Com 45 Lt"/>
                <a:ea typeface="+mn-ea"/>
                <a:cs typeface="HelveticaNeueLT Com 45 Lt"/>
                <a:sym typeface="Wingdings"/>
              </a:rPr>
              <a:t>     </a:t>
            </a: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No, as with the choir – the leader of the group will need to have a check.</a:t>
            </a:r>
          </a:p>
          <a:p>
            <a:pPr fontAlgn="auto">
              <a:spcAft>
                <a:spcPts val="0"/>
              </a:spcAft>
              <a:defRPr/>
            </a:pPr>
            <a:endParaRPr lang="en-AU" dirty="0">
              <a:latin typeface="HelveticaNeueLT Com 45 Lt"/>
              <a:ea typeface="+mn-ea"/>
              <a:cs typeface="HelveticaNeueLT Com 45 Lt"/>
              <a:sym typeface="Wingdings"/>
            </a:endParaRPr>
          </a:p>
          <a:p>
            <a:pPr fontAlgn="auto">
              <a:spcAft>
                <a:spcPts val="0"/>
              </a:spcAft>
              <a:defRPr/>
            </a:pP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A volunteer working in the Op shop?</a:t>
            </a:r>
          </a:p>
          <a:p>
            <a:pPr fontAlgn="auto">
              <a:spcAft>
                <a:spcPts val="0"/>
              </a:spcAft>
              <a:defRPr/>
            </a:pPr>
            <a:r>
              <a:rPr lang="en-AU" i="1" dirty="0">
                <a:latin typeface="HelveticaNeueLT Com 45 Lt"/>
                <a:ea typeface="+mn-ea"/>
                <a:cs typeface="HelveticaNeueLT Com 45 Lt"/>
              </a:rPr>
              <a:t>pause</a:t>
            </a:r>
            <a:endParaRPr lang="en-AU" dirty="0">
              <a:latin typeface="HelveticaNeueLT Com 45 Lt"/>
              <a:ea typeface="+mn-ea"/>
              <a:cs typeface="HelveticaNeueLT Com 45 Lt"/>
              <a:sym typeface="Wingdings"/>
            </a:endParaRPr>
          </a:p>
          <a:p>
            <a:pPr fontAlgn="auto">
              <a:spcAft>
                <a:spcPts val="0"/>
              </a:spcAft>
              <a:defRPr/>
            </a:pPr>
            <a:r>
              <a:rPr lang="en-AU" dirty="0">
                <a:latin typeface="HelveticaNeueLT Com 45 Lt"/>
                <a:ea typeface="+mn-ea"/>
                <a:cs typeface="HelveticaNeueLT Com 45 Lt"/>
                <a:sym typeface="Wingdings"/>
              </a:rPr>
              <a:t>     </a:t>
            </a:r>
            <a:r>
              <a:rPr lang="yo-NG" dirty="0">
                <a:latin typeface="HelveticaNeueLT Com 45 Lt"/>
                <a:ea typeface="+mn-ea"/>
                <a:cs typeface="HelveticaNeueLT Com 45 Lt"/>
                <a:sym typeface="Wingdings"/>
              </a:rPr>
              <a:t></a:t>
            </a:r>
            <a:r>
              <a:rPr lang="en-AU" dirty="0">
                <a:latin typeface="HelveticaNeueLT Com 45 Lt"/>
                <a:ea typeface="+mn-ea"/>
                <a:cs typeface="HelveticaNeueLT Com 45 Lt"/>
                <a:sym typeface="Wingdings"/>
              </a:rPr>
              <a:t>  Absolutely.  Children come into op shops!</a:t>
            </a:r>
          </a:p>
          <a:p>
            <a:pPr fontAlgn="auto">
              <a:spcAft>
                <a:spcPts val="0"/>
              </a:spcAft>
              <a:defRPr/>
            </a:pPr>
            <a:endParaRPr lang="en-AU" dirty="0">
              <a:latin typeface="HelveticaNeueLT Com 45 Lt"/>
              <a:ea typeface="+mn-ea"/>
              <a:cs typeface="HelveticaNeueLT Com 45 Lt"/>
              <a:sym typeface="Wingdings"/>
            </a:endParaRPr>
          </a:p>
          <a:p>
            <a:pPr fontAlgn="auto">
              <a:spcAft>
                <a:spcPts val="0"/>
              </a:spcAft>
              <a:defRPr/>
            </a:pPr>
            <a:r>
              <a:rPr lang="en-AU" b="1" dirty="0">
                <a:ea typeface="+mn-ea"/>
                <a:cs typeface="Arial" panose="020B0604020202020204" pitchFamily="34" charset="0"/>
              </a:rPr>
              <a:t>Remember – The Government requires denominations and community groups to define “appointed leader”.  Information on the Department of Justice website may be confusing.</a:t>
            </a:r>
          </a:p>
          <a:p>
            <a:pPr fontAlgn="auto">
              <a:spcAft>
                <a:spcPts val="0"/>
              </a:spcAft>
              <a:defRPr/>
            </a:pPr>
            <a:endParaRPr lang="yo-NG" dirty="0">
              <a:latin typeface="HelveticaNeueLT Com 45 Lt"/>
              <a:ea typeface="+mn-ea"/>
              <a:cs typeface="HelveticaNeueLT Com 45 Lt"/>
              <a:sym typeface="Wingdings"/>
            </a:endParaRPr>
          </a:p>
          <a:p>
            <a:pPr fontAlgn="auto">
              <a:spcAft>
                <a:spcPts val="0"/>
              </a:spcAft>
              <a:defRPr/>
            </a:pPr>
            <a:endParaRPr lang="en-AU" dirty="0">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p:sp>
      <p:sp>
        <p:nvSpPr>
          <p:cNvPr id="11059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As we come to the end of our training day, remember that the Culture of Safety Unit has developed a new website of resources for Keeping Children Safe.  You can contact the staff for help and support, using the details in the back of your participant’s booklet or on the website.</a:t>
            </a:r>
          </a:p>
        </p:txBody>
      </p:sp>
      <p:sp>
        <p:nvSpPr>
          <p:cNvPr id="11059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ECC5E49-4F97-8C4B-9065-08C4B60FD73E}" type="slidenum">
              <a:rPr lang="en-AU"/>
              <a:pPr eaLnBrk="1" hangingPunct="1"/>
              <a:t>56</a:t>
            </a:fld>
            <a:endParaRPr lang="en-AU"/>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p:sp>
      <p:sp>
        <p:nvSpPr>
          <p:cNvPr id="111618"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Finally, the Culture of Safety staff are here to assist  Their details are on the screen and in the Participant’s Booklet.</a:t>
            </a:r>
          </a:p>
        </p:txBody>
      </p:sp>
      <p:sp>
        <p:nvSpPr>
          <p:cNvPr id="111619"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B315218-6344-484C-AA2A-2F0B4FA9A328}" type="slidenum">
              <a:rPr lang="en-AU"/>
              <a:pPr eaLnBrk="1" hangingPunct="1"/>
              <a:t>57</a:t>
            </a:fld>
            <a:endParaRPr lang="en-AU"/>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noTextEdit="1"/>
          </p:cNvSpPr>
          <p:nvPr>
            <p:ph type="sldImg"/>
          </p:nvPr>
        </p:nvSpPr>
        <p:spPr/>
      </p:sp>
      <p:sp>
        <p:nvSpPr>
          <p:cNvPr id="11264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Now your facilitator will guide you through two concluding exercises.</a:t>
            </a:r>
          </a:p>
        </p:txBody>
      </p:sp>
      <p:sp>
        <p:nvSpPr>
          <p:cNvPr id="112643"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C4518F9-41CC-554A-997A-E246150AB1BF}" type="slidenum">
              <a:rPr lang="en-AU"/>
              <a:pPr eaLnBrk="1" hangingPunct="1"/>
              <a:t>58</a:t>
            </a:fld>
            <a:endParaRPr lang="en-AU"/>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p:sp>
      <p:sp>
        <p:nvSpPr>
          <p:cNvPr id="11366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numCol="1" compatLnSpc="1">
            <a:prstTxWarp prst="textNoShape">
              <a:avLst/>
            </a:prstTxWarp>
          </a:bodyPr>
          <a:lstStyle/>
          <a:p>
            <a:pPr>
              <a:spcBef>
                <a:spcPct val="0"/>
              </a:spcBef>
            </a:pPr>
            <a:r>
              <a:rPr lang="en-AU" dirty="0">
                <a:latin typeface="Arial" charset="0"/>
              </a:rPr>
              <a:t>Pause the presentation</a:t>
            </a:r>
            <a:r>
              <a:rPr lang="en-AU" baseline="0" dirty="0">
                <a:latin typeface="Arial" charset="0"/>
              </a:rPr>
              <a:t> and t</a:t>
            </a:r>
            <a:r>
              <a:rPr lang="en-AU" dirty="0">
                <a:latin typeface="Arial" charset="0"/>
              </a:rPr>
              <a:t>ake</a:t>
            </a:r>
            <a:r>
              <a:rPr lang="en-AU" baseline="0" dirty="0">
                <a:latin typeface="Arial" charset="0"/>
              </a:rPr>
              <a:t> a few minutes to jot down two or three learnings in the notes page inside your participants book.  </a:t>
            </a:r>
          </a:p>
          <a:p>
            <a:pPr>
              <a:spcBef>
                <a:spcPct val="0"/>
              </a:spcBef>
            </a:pPr>
            <a:r>
              <a:rPr lang="en-AU" baseline="0" dirty="0">
                <a:latin typeface="Arial" charset="0"/>
              </a:rPr>
              <a:t>What action are needed to be taken in your congregation? </a:t>
            </a:r>
          </a:p>
          <a:p>
            <a:pPr>
              <a:spcBef>
                <a:spcPct val="0"/>
              </a:spcBef>
            </a:pPr>
            <a:r>
              <a:rPr lang="en-AU" baseline="0" dirty="0">
                <a:latin typeface="Arial" charset="0"/>
              </a:rPr>
              <a:t>What steps do you need to take to get that started?</a:t>
            </a:r>
            <a:endParaRPr lang="en-AU" dirty="0">
              <a:latin typeface="Arial" charset="0"/>
            </a:endParaRPr>
          </a:p>
        </p:txBody>
      </p:sp>
      <p:sp>
        <p:nvSpPr>
          <p:cNvPr id="113667"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2E38BEB-CF35-F844-AD41-99808DCD1814}" type="slidenum">
              <a:rPr lang="en-AU"/>
              <a:pPr eaLnBrk="1" hangingPunct="1"/>
              <a:t>59</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p:sp>
      <p:sp>
        <p:nvSpPr>
          <p:cNvPr id="64514"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We will pause the PowerPoint for a moment of reflection.</a:t>
            </a:r>
          </a:p>
          <a:p>
            <a:pPr>
              <a:spcBef>
                <a:spcPct val="0"/>
              </a:spcBef>
            </a:pPr>
            <a:endParaRPr lang="en-AU">
              <a:latin typeface="Arial" charset="0"/>
            </a:endParaRPr>
          </a:p>
          <a:p>
            <a:pPr>
              <a:spcBef>
                <a:spcPct val="0"/>
              </a:spcBef>
            </a:pPr>
            <a:endParaRPr lang="en-AU">
              <a:latin typeface="Arial" charset="0"/>
            </a:endParaRPr>
          </a:p>
        </p:txBody>
      </p:sp>
      <p:sp>
        <p:nvSpPr>
          <p:cNvPr id="64515"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C09D319C-4980-BC49-94FF-29A1947F636B}" type="slidenum">
              <a:rPr lang="en-AU"/>
              <a:pPr eaLnBrk="1" hangingPunct="1"/>
              <a:t>6</a:t>
            </a:fld>
            <a:endParaRPr lang="en-AU"/>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noTextEdit="1"/>
          </p:cNvSpPr>
          <p:nvPr>
            <p:ph type="sldImg"/>
          </p:nvPr>
        </p:nvSpPr>
        <p:spPr/>
      </p:sp>
      <p:sp>
        <p:nvSpPr>
          <p:cNvPr id="11469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Thank you for your commitment to helping to make the church a safe place for all. We genuinely appreciate your time and interest. We wish you well in this vital work.</a:t>
            </a:r>
          </a:p>
          <a:p>
            <a:pPr>
              <a:spcBef>
                <a:spcPct val="0"/>
              </a:spcBef>
            </a:pPr>
            <a:endParaRPr lang="en-AU" dirty="0">
              <a:latin typeface="Arial" charset="0"/>
            </a:endParaRPr>
          </a:p>
        </p:txBody>
      </p:sp>
      <p:sp>
        <p:nvSpPr>
          <p:cNvPr id="114691" name="Slide Number Placeholder 3"/>
          <p:cNvSpPr>
            <a:spLocks noGrp="1"/>
          </p:cNvSpPr>
          <p:nvPr>
            <p:ph type="sldNum" sz="quarter" idx="4294967295"/>
          </p:nvPr>
        </p:nvSpPr>
        <p:spPr bwMode="auto">
          <a:xfrm>
            <a:off x="3856038" y="9440863"/>
            <a:ext cx="2949575" cy="496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7084CCD-D423-544C-B18A-7C0AF9EAD3AB}" type="slidenum">
              <a:rPr lang="en-AU"/>
              <a:pPr eaLnBrk="1" hangingPunct="1"/>
              <a:t>60</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p:sp>
      <p:sp>
        <p:nvSpPr>
          <p:cNvPr id="66562"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Here is an overview of where we are going.  There are four sections to our day:</a:t>
            </a:r>
          </a:p>
          <a:p>
            <a:pPr>
              <a:spcBef>
                <a:spcPct val="0"/>
              </a:spcBef>
            </a:pPr>
            <a:endParaRPr lang="en-AU">
              <a:latin typeface="Arial" charset="0"/>
            </a:endParaRPr>
          </a:p>
          <a:p>
            <a:pPr>
              <a:spcBef>
                <a:spcPct val="0"/>
              </a:spcBef>
            </a:pPr>
            <a:endParaRPr lang="en-AU">
              <a:latin typeface="Arial" charset="0"/>
            </a:endParaRPr>
          </a:p>
          <a:p>
            <a:pPr>
              <a:spcBef>
                <a:spcPct val="0"/>
              </a:spcBef>
            </a:pPr>
            <a:endParaRPr lang="en-AU">
              <a:latin typeface="Arial" charset="0"/>
            </a:endParaRPr>
          </a:p>
          <a:p>
            <a:pPr>
              <a:spcBef>
                <a:spcPct val="0"/>
              </a:spcBef>
            </a:pPr>
            <a:r>
              <a:rPr lang="en-AU">
                <a:latin typeface="Arial" charset="0"/>
              </a:rPr>
              <a:t>First, (A) Our Keeping Children Safe policy</a:t>
            </a:r>
          </a:p>
          <a:p>
            <a:pPr>
              <a:spcBef>
                <a:spcPct val="0"/>
              </a:spcBef>
            </a:pPr>
            <a:endParaRPr lang="en-AU">
              <a:latin typeface="Arial" charset="0"/>
            </a:endParaRPr>
          </a:p>
          <a:p>
            <a:pPr>
              <a:spcBef>
                <a:spcPct val="0"/>
              </a:spcBef>
            </a:pPr>
            <a:r>
              <a:rPr lang="en-AU">
                <a:latin typeface="Arial" charset="0"/>
              </a:rPr>
              <a:t>Then we will look at  (B) Making our church safe for children, including improving our understanding of child abuse</a:t>
            </a:r>
          </a:p>
          <a:p>
            <a:pPr>
              <a:spcBef>
                <a:spcPct val="0"/>
              </a:spcBef>
            </a:pPr>
            <a:endParaRPr lang="en-AU">
              <a:latin typeface="Arial" charset="0"/>
            </a:endParaRPr>
          </a:p>
          <a:p>
            <a:pPr>
              <a:spcBef>
                <a:spcPct val="0"/>
              </a:spcBef>
            </a:pPr>
            <a:r>
              <a:rPr lang="en-AU">
                <a:latin typeface="Arial" charset="0"/>
              </a:rPr>
              <a:t>We then will consider  (C) Making our church safe for vulnerable adults</a:t>
            </a:r>
          </a:p>
          <a:p>
            <a:pPr>
              <a:spcBef>
                <a:spcPct val="0"/>
              </a:spcBef>
            </a:pPr>
            <a:r>
              <a:rPr lang="en-AU">
                <a:latin typeface="Arial" charset="0"/>
              </a:rPr>
              <a:t> </a:t>
            </a:r>
          </a:p>
          <a:p>
            <a:pPr>
              <a:spcBef>
                <a:spcPct val="0"/>
              </a:spcBef>
            </a:pPr>
            <a:r>
              <a:rPr lang="en-AU">
                <a:latin typeface="Arial" charset="0"/>
              </a:rPr>
              <a:t>Finally, we will look at (D) Planning safe places, safe programs</a:t>
            </a:r>
          </a:p>
          <a:p>
            <a:pPr>
              <a:spcBef>
                <a:spcPct val="0"/>
              </a:spcBef>
            </a:pPr>
            <a:endParaRPr lang="en-AU">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p:sp>
      <p:sp>
        <p:nvSpPr>
          <p:cNvPr id="67586"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dirty="0">
                <a:latin typeface="Arial" charset="0"/>
              </a:rPr>
              <a:t>In the lead up to today’s sessions, I hope your facilitator has made the Participant's Booklet available to you, in printed or electronic form.</a:t>
            </a:r>
          </a:p>
          <a:p>
            <a:pPr>
              <a:spcBef>
                <a:spcPct val="0"/>
              </a:spcBef>
            </a:pPr>
            <a:endParaRPr lang="en-AU" dirty="0">
              <a:latin typeface="Arial" charset="0"/>
            </a:endParaRPr>
          </a:p>
          <a:p>
            <a:pPr>
              <a:spcBef>
                <a:spcPct val="0"/>
              </a:spcBef>
            </a:pPr>
            <a:r>
              <a:rPr lang="en-AU" dirty="0">
                <a:latin typeface="Arial" charset="0"/>
              </a:rPr>
              <a:t>If you don’t already have this in front of you, please get out your paper copy or turn on your device now.</a:t>
            </a:r>
          </a:p>
          <a:p>
            <a:pPr>
              <a:spcBef>
                <a:spcPct val="0"/>
              </a:spcBef>
            </a:pPr>
            <a:endParaRPr lang="en-AU" dirty="0">
              <a:latin typeface="Arial" charset="0"/>
            </a:endParaRPr>
          </a:p>
          <a:p>
            <a:pPr>
              <a:spcBef>
                <a:spcPct val="0"/>
              </a:spcBef>
            </a:pPr>
            <a:r>
              <a:rPr lang="en-AU" dirty="0">
                <a:latin typeface="Arial" charset="0"/>
              </a:rPr>
              <a:t>There also are many resources available on the website.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p:sp>
      <p:sp>
        <p:nvSpPr>
          <p:cNvPr id="68610"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AU">
                <a:latin typeface="Arial" charset="0"/>
              </a:rPr>
              <a:t>Your Participant’s Booklet includes parts of the Keeping Children Safe Policy needed for today’s training.  The full policy is on the website, KCS1.</a:t>
            </a:r>
          </a:p>
          <a:p>
            <a:pPr>
              <a:spcBef>
                <a:spcPct val="0"/>
              </a:spcBef>
            </a:pPr>
            <a:endParaRPr lang="en-AU">
              <a:latin typeface="Arial" charset="0"/>
            </a:endParaRPr>
          </a:p>
          <a:p>
            <a:pPr>
              <a:spcBef>
                <a:spcPct val="0"/>
              </a:spcBef>
            </a:pPr>
            <a:endParaRPr lang="en-AU">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ln/>
        </p:spPr>
        <p:txBody>
          <a:bodyPr/>
          <a:lstStyle>
            <a:lvl1pPr>
              <a:defRPr/>
            </a:lvl1pPr>
          </a:lstStyle>
          <a:p>
            <a:fld id="{8A2C294A-5916-B24C-9B97-CFB1A3B1F7DD}" type="datetimeFigureOut">
              <a:rPr lang="en-US"/>
              <a:pPr/>
              <a:t>5/31/2018</a:t>
            </a:fld>
            <a:endParaRPr lang="en-US"/>
          </a:p>
        </p:txBody>
      </p:sp>
      <p:sp>
        <p:nvSpPr>
          <p:cNvPr id="5" name="Footer Placeholder 4"/>
          <p:cNvSpPr>
            <a:spLocks noGrp="1"/>
          </p:cNvSpPr>
          <p:nvPr>
            <p:ph type="ftr" sz="quarter" idx="11"/>
          </p:nvPr>
        </p:nvSpPr>
        <p:spPr>
          <a:ln/>
        </p:spPr>
        <p:txBody>
          <a:bodyPr/>
          <a:lstStyle>
            <a:lvl1pPr>
              <a:defRPr/>
            </a:lvl1pPr>
          </a:lstStyle>
          <a:p>
            <a:endParaRPr lang="en-US"/>
          </a:p>
        </p:txBody>
      </p:sp>
      <p:sp>
        <p:nvSpPr>
          <p:cNvPr id="6" name="Slide Number Placeholder 5"/>
          <p:cNvSpPr>
            <a:spLocks noGrp="1"/>
          </p:cNvSpPr>
          <p:nvPr>
            <p:ph type="sldNum" sz="quarter" idx="12"/>
          </p:nvPr>
        </p:nvSpPr>
        <p:spPr>
          <a:ln/>
        </p:spPr>
        <p:txBody>
          <a:bodyPr/>
          <a:lstStyle>
            <a:lvl1pPr>
              <a:defRPr/>
            </a:lvl1pPr>
          </a:lstStyle>
          <a:p>
            <a:fld id="{FCA25F69-C39D-ED46-A889-07FBC9B94762}" type="slidenum">
              <a:rPr lang="en-US"/>
              <a:pPr/>
              <a:t>‹#›</a:t>
            </a:fld>
            <a:endParaRPr lang="en-US"/>
          </a:p>
        </p:txBody>
      </p:sp>
    </p:spTree>
    <p:extLst>
      <p:ext uri="{BB962C8B-B14F-4D97-AF65-F5344CB8AC3E}">
        <p14:creationId xmlns:p14="http://schemas.microsoft.com/office/powerpoint/2010/main" val="2814842240"/>
      </p:ext>
    </p:extLst>
  </p:cSld>
  <p:clrMapOvr>
    <a:masterClrMapping/>
  </p:clrMapOvr>
  <p:transition spd="slow" advClick="0" advTm="6000">
    <p:cut/>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ln/>
        </p:spPr>
        <p:txBody>
          <a:bodyPr/>
          <a:lstStyle>
            <a:lvl1pPr>
              <a:defRPr/>
            </a:lvl1pPr>
          </a:lstStyle>
          <a:p>
            <a:fld id="{6924F217-D803-A441-B70E-D6DE37564311}" type="datetimeFigureOut">
              <a:rPr lang="en-US"/>
              <a:pPr/>
              <a:t>5/31/2018</a:t>
            </a:fld>
            <a:endParaRPr lang="en-US"/>
          </a:p>
        </p:txBody>
      </p:sp>
      <p:sp>
        <p:nvSpPr>
          <p:cNvPr id="5" name="Footer Placeholder 4"/>
          <p:cNvSpPr>
            <a:spLocks noGrp="1"/>
          </p:cNvSpPr>
          <p:nvPr>
            <p:ph type="ftr" sz="quarter" idx="11"/>
          </p:nvPr>
        </p:nvSpPr>
        <p:spPr>
          <a:ln/>
        </p:spPr>
        <p:txBody>
          <a:bodyPr/>
          <a:lstStyle>
            <a:lvl1pPr>
              <a:defRPr/>
            </a:lvl1pPr>
          </a:lstStyle>
          <a:p>
            <a:endParaRPr lang="en-US"/>
          </a:p>
        </p:txBody>
      </p:sp>
      <p:sp>
        <p:nvSpPr>
          <p:cNvPr id="6" name="Slide Number Placeholder 5"/>
          <p:cNvSpPr>
            <a:spLocks noGrp="1"/>
          </p:cNvSpPr>
          <p:nvPr>
            <p:ph type="sldNum" sz="quarter" idx="12"/>
          </p:nvPr>
        </p:nvSpPr>
        <p:spPr>
          <a:ln/>
        </p:spPr>
        <p:txBody>
          <a:bodyPr/>
          <a:lstStyle>
            <a:lvl1pPr>
              <a:defRPr/>
            </a:lvl1pPr>
          </a:lstStyle>
          <a:p>
            <a:fld id="{761B4288-8A29-7746-AD71-19E3C731DFB3}" type="slidenum">
              <a:rPr lang="en-US"/>
              <a:pPr/>
              <a:t>‹#›</a:t>
            </a:fld>
            <a:endParaRPr lang="en-US"/>
          </a:p>
        </p:txBody>
      </p:sp>
    </p:spTree>
    <p:extLst>
      <p:ext uri="{BB962C8B-B14F-4D97-AF65-F5344CB8AC3E}">
        <p14:creationId xmlns:p14="http://schemas.microsoft.com/office/powerpoint/2010/main" val="1298132491"/>
      </p:ext>
    </p:extLst>
  </p:cSld>
  <p:clrMapOvr>
    <a:masterClrMapping/>
  </p:clrMapOvr>
  <p:transition spd="slow" advClick="0" advTm="6000">
    <p:cut/>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ln/>
        </p:spPr>
        <p:txBody>
          <a:bodyPr/>
          <a:lstStyle>
            <a:lvl1pPr>
              <a:defRPr/>
            </a:lvl1pPr>
          </a:lstStyle>
          <a:p>
            <a:fld id="{A322F211-2902-4C42-9D71-761A51749822}" type="datetimeFigureOut">
              <a:rPr lang="en-US"/>
              <a:pPr/>
              <a:t>5/31/2018</a:t>
            </a:fld>
            <a:endParaRPr lang="en-US"/>
          </a:p>
        </p:txBody>
      </p:sp>
      <p:sp>
        <p:nvSpPr>
          <p:cNvPr id="5" name="Footer Placeholder 4"/>
          <p:cNvSpPr>
            <a:spLocks noGrp="1"/>
          </p:cNvSpPr>
          <p:nvPr>
            <p:ph type="ftr" sz="quarter" idx="11"/>
          </p:nvPr>
        </p:nvSpPr>
        <p:spPr>
          <a:ln/>
        </p:spPr>
        <p:txBody>
          <a:bodyPr/>
          <a:lstStyle>
            <a:lvl1pPr>
              <a:defRPr/>
            </a:lvl1pPr>
          </a:lstStyle>
          <a:p>
            <a:endParaRPr lang="en-US"/>
          </a:p>
        </p:txBody>
      </p:sp>
      <p:sp>
        <p:nvSpPr>
          <p:cNvPr id="6" name="Slide Number Placeholder 5"/>
          <p:cNvSpPr>
            <a:spLocks noGrp="1"/>
          </p:cNvSpPr>
          <p:nvPr>
            <p:ph type="sldNum" sz="quarter" idx="12"/>
          </p:nvPr>
        </p:nvSpPr>
        <p:spPr>
          <a:ln/>
        </p:spPr>
        <p:txBody>
          <a:bodyPr/>
          <a:lstStyle>
            <a:lvl1pPr>
              <a:defRPr/>
            </a:lvl1pPr>
          </a:lstStyle>
          <a:p>
            <a:fld id="{608B185C-FB32-5E4B-98FC-44C0CFB336F0}" type="slidenum">
              <a:rPr lang="en-US"/>
              <a:pPr/>
              <a:t>‹#›</a:t>
            </a:fld>
            <a:endParaRPr lang="en-US"/>
          </a:p>
        </p:txBody>
      </p:sp>
    </p:spTree>
    <p:extLst>
      <p:ext uri="{BB962C8B-B14F-4D97-AF65-F5344CB8AC3E}">
        <p14:creationId xmlns:p14="http://schemas.microsoft.com/office/powerpoint/2010/main" val="2924505792"/>
      </p:ext>
    </p:extLst>
  </p:cSld>
  <p:clrMapOvr>
    <a:masterClrMapping/>
  </p:clrMapOvr>
  <p:transition spd="slow" advClick="0" advTm="6000">
    <p:cut/>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ln/>
        </p:spPr>
        <p:txBody>
          <a:bodyPr/>
          <a:lstStyle>
            <a:lvl1pPr>
              <a:defRPr/>
            </a:lvl1pPr>
          </a:lstStyle>
          <a:p>
            <a:fld id="{33C50A40-4BA2-B94B-90BF-8105E7FCFE75}" type="datetimeFigureOut">
              <a:rPr lang="en-US"/>
              <a:pPr/>
              <a:t>5/31/2018</a:t>
            </a:fld>
            <a:endParaRPr lang="en-US"/>
          </a:p>
        </p:txBody>
      </p:sp>
      <p:sp>
        <p:nvSpPr>
          <p:cNvPr id="5" name="Footer Placeholder 4"/>
          <p:cNvSpPr>
            <a:spLocks noGrp="1"/>
          </p:cNvSpPr>
          <p:nvPr>
            <p:ph type="ftr" sz="quarter" idx="11"/>
          </p:nvPr>
        </p:nvSpPr>
        <p:spPr>
          <a:ln/>
        </p:spPr>
        <p:txBody>
          <a:bodyPr/>
          <a:lstStyle>
            <a:lvl1pPr>
              <a:defRPr/>
            </a:lvl1pPr>
          </a:lstStyle>
          <a:p>
            <a:endParaRPr lang="en-US"/>
          </a:p>
        </p:txBody>
      </p:sp>
      <p:sp>
        <p:nvSpPr>
          <p:cNvPr id="6" name="Slide Number Placeholder 5"/>
          <p:cNvSpPr>
            <a:spLocks noGrp="1"/>
          </p:cNvSpPr>
          <p:nvPr>
            <p:ph type="sldNum" sz="quarter" idx="12"/>
          </p:nvPr>
        </p:nvSpPr>
        <p:spPr>
          <a:ln/>
        </p:spPr>
        <p:txBody>
          <a:bodyPr/>
          <a:lstStyle>
            <a:lvl1pPr>
              <a:defRPr/>
            </a:lvl1pPr>
          </a:lstStyle>
          <a:p>
            <a:fld id="{DA37E633-B717-2B48-A480-73B48E16889B}" type="slidenum">
              <a:rPr lang="en-US"/>
              <a:pPr/>
              <a:t>‹#›</a:t>
            </a:fld>
            <a:endParaRPr lang="en-US"/>
          </a:p>
        </p:txBody>
      </p:sp>
    </p:spTree>
    <p:extLst>
      <p:ext uri="{BB962C8B-B14F-4D97-AF65-F5344CB8AC3E}">
        <p14:creationId xmlns:p14="http://schemas.microsoft.com/office/powerpoint/2010/main" val="2952905895"/>
      </p:ext>
    </p:extLst>
  </p:cSld>
  <p:clrMapOvr>
    <a:masterClrMapping/>
  </p:clrMapOvr>
  <p:transition spd="slow" advClick="0" advTm="6000">
    <p:cut/>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ln/>
        </p:spPr>
        <p:txBody>
          <a:bodyPr/>
          <a:lstStyle>
            <a:lvl1pPr>
              <a:defRPr/>
            </a:lvl1pPr>
          </a:lstStyle>
          <a:p>
            <a:fld id="{156F59D3-94DA-E64E-8C34-6F451CC7BD6F}" type="datetimeFigureOut">
              <a:rPr lang="en-US"/>
              <a:pPr/>
              <a:t>5/31/2018</a:t>
            </a:fld>
            <a:endParaRPr lang="en-US"/>
          </a:p>
        </p:txBody>
      </p:sp>
      <p:sp>
        <p:nvSpPr>
          <p:cNvPr id="5" name="Footer Placeholder 4"/>
          <p:cNvSpPr>
            <a:spLocks noGrp="1"/>
          </p:cNvSpPr>
          <p:nvPr>
            <p:ph type="ftr" sz="quarter" idx="11"/>
          </p:nvPr>
        </p:nvSpPr>
        <p:spPr>
          <a:ln/>
        </p:spPr>
        <p:txBody>
          <a:bodyPr/>
          <a:lstStyle>
            <a:lvl1pPr>
              <a:defRPr/>
            </a:lvl1pPr>
          </a:lstStyle>
          <a:p>
            <a:endParaRPr lang="en-US"/>
          </a:p>
        </p:txBody>
      </p:sp>
      <p:sp>
        <p:nvSpPr>
          <p:cNvPr id="6" name="Slide Number Placeholder 5"/>
          <p:cNvSpPr>
            <a:spLocks noGrp="1"/>
          </p:cNvSpPr>
          <p:nvPr>
            <p:ph type="sldNum" sz="quarter" idx="12"/>
          </p:nvPr>
        </p:nvSpPr>
        <p:spPr>
          <a:ln/>
        </p:spPr>
        <p:txBody>
          <a:bodyPr/>
          <a:lstStyle>
            <a:lvl1pPr>
              <a:defRPr/>
            </a:lvl1pPr>
          </a:lstStyle>
          <a:p>
            <a:fld id="{DE86968B-278F-A746-ABB1-02C761FE4133}" type="slidenum">
              <a:rPr lang="en-US"/>
              <a:pPr/>
              <a:t>‹#›</a:t>
            </a:fld>
            <a:endParaRPr lang="en-US"/>
          </a:p>
        </p:txBody>
      </p:sp>
    </p:spTree>
    <p:extLst>
      <p:ext uri="{BB962C8B-B14F-4D97-AF65-F5344CB8AC3E}">
        <p14:creationId xmlns:p14="http://schemas.microsoft.com/office/powerpoint/2010/main" val="3794136871"/>
      </p:ext>
    </p:extLst>
  </p:cSld>
  <p:clrMapOvr>
    <a:masterClrMapping/>
  </p:clrMapOvr>
  <p:transition spd="slow" advClick="0" advTm="6000">
    <p:cut/>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ln/>
        </p:spPr>
        <p:txBody>
          <a:bodyPr/>
          <a:lstStyle>
            <a:lvl1pPr>
              <a:defRPr/>
            </a:lvl1pPr>
          </a:lstStyle>
          <a:p>
            <a:fld id="{A092F932-D3C7-5F48-8240-1204A2DD1E79}" type="datetimeFigureOut">
              <a:rPr lang="en-US"/>
              <a:pPr/>
              <a:t>5/31/2018</a:t>
            </a:fld>
            <a:endParaRPr lang="en-US"/>
          </a:p>
        </p:txBody>
      </p:sp>
      <p:sp>
        <p:nvSpPr>
          <p:cNvPr id="6" name="Footer Placeholder 4"/>
          <p:cNvSpPr>
            <a:spLocks noGrp="1"/>
          </p:cNvSpPr>
          <p:nvPr>
            <p:ph type="ftr" sz="quarter" idx="11"/>
          </p:nvPr>
        </p:nvSpPr>
        <p:spPr>
          <a:ln/>
        </p:spPr>
        <p:txBody>
          <a:bodyPr/>
          <a:lstStyle>
            <a:lvl1pPr>
              <a:defRPr/>
            </a:lvl1pPr>
          </a:lstStyle>
          <a:p>
            <a:endParaRPr lang="en-US"/>
          </a:p>
        </p:txBody>
      </p:sp>
      <p:sp>
        <p:nvSpPr>
          <p:cNvPr id="7" name="Slide Number Placeholder 5"/>
          <p:cNvSpPr>
            <a:spLocks noGrp="1"/>
          </p:cNvSpPr>
          <p:nvPr>
            <p:ph type="sldNum" sz="quarter" idx="12"/>
          </p:nvPr>
        </p:nvSpPr>
        <p:spPr>
          <a:ln/>
        </p:spPr>
        <p:txBody>
          <a:bodyPr/>
          <a:lstStyle>
            <a:lvl1pPr>
              <a:defRPr/>
            </a:lvl1pPr>
          </a:lstStyle>
          <a:p>
            <a:fld id="{262D00FC-83A7-6640-B562-6FDF9FB6B26E}" type="slidenum">
              <a:rPr lang="en-US"/>
              <a:pPr/>
              <a:t>‹#›</a:t>
            </a:fld>
            <a:endParaRPr lang="en-US"/>
          </a:p>
        </p:txBody>
      </p:sp>
    </p:spTree>
    <p:extLst>
      <p:ext uri="{BB962C8B-B14F-4D97-AF65-F5344CB8AC3E}">
        <p14:creationId xmlns:p14="http://schemas.microsoft.com/office/powerpoint/2010/main" val="2462444206"/>
      </p:ext>
    </p:extLst>
  </p:cSld>
  <p:clrMapOvr>
    <a:masterClrMapping/>
  </p:clrMapOvr>
  <p:transition spd="slow" advClick="0" advTm="6000">
    <p:cut/>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ln/>
        </p:spPr>
        <p:txBody>
          <a:bodyPr/>
          <a:lstStyle>
            <a:lvl1pPr>
              <a:defRPr/>
            </a:lvl1pPr>
          </a:lstStyle>
          <a:p>
            <a:fld id="{D7742846-3C40-1B4C-BD92-BAD669123E29}" type="datetimeFigureOut">
              <a:rPr lang="en-US"/>
              <a:pPr/>
              <a:t>5/31/2018</a:t>
            </a:fld>
            <a:endParaRPr lang="en-US"/>
          </a:p>
        </p:txBody>
      </p:sp>
      <p:sp>
        <p:nvSpPr>
          <p:cNvPr id="8" name="Footer Placeholder 4"/>
          <p:cNvSpPr>
            <a:spLocks noGrp="1"/>
          </p:cNvSpPr>
          <p:nvPr>
            <p:ph type="ftr" sz="quarter" idx="11"/>
          </p:nvPr>
        </p:nvSpPr>
        <p:spPr>
          <a:ln/>
        </p:spPr>
        <p:txBody>
          <a:bodyPr/>
          <a:lstStyle>
            <a:lvl1pPr>
              <a:defRPr/>
            </a:lvl1pPr>
          </a:lstStyle>
          <a:p>
            <a:endParaRPr lang="en-US"/>
          </a:p>
        </p:txBody>
      </p:sp>
      <p:sp>
        <p:nvSpPr>
          <p:cNvPr id="9" name="Slide Number Placeholder 5"/>
          <p:cNvSpPr>
            <a:spLocks noGrp="1"/>
          </p:cNvSpPr>
          <p:nvPr>
            <p:ph type="sldNum" sz="quarter" idx="12"/>
          </p:nvPr>
        </p:nvSpPr>
        <p:spPr>
          <a:ln/>
        </p:spPr>
        <p:txBody>
          <a:bodyPr/>
          <a:lstStyle>
            <a:lvl1pPr>
              <a:defRPr/>
            </a:lvl1pPr>
          </a:lstStyle>
          <a:p>
            <a:fld id="{CF98C193-EC23-3D40-AB02-65BDAD86016D}" type="slidenum">
              <a:rPr lang="en-US"/>
              <a:pPr/>
              <a:t>‹#›</a:t>
            </a:fld>
            <a:endParaRPr lang="en-US"/>
          </a:p>
        </p:txBody>
      </p:sp>
    </p:spTree>
    <p:extLst>
      <p:ext uri="{BB962C8B-B14F-4D97-AF65-F5344CB8AC3E}">
        <p14:creationId xmlns:p14="http://schemas.microsoft.com/office/powerpoint/2010/main" val="2440759586"/>
      </p:ext>
    </p:extLst>
  </p:cSld>
  <p:clrMapOvr>
    <a:masterClrMapping/>
  </p:clrMapOvr>
  <p:transition spd="slow" advClick="0" advTm="6000">
    <p:cut/>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a:ln/>
        </p:spPr>
        <p:txBody>
          <a:bodyPr/>
          <a:lstStyle>
            <a:lvl1pPr>
              <a:defRPr/>
            </a:lvl1pPr>
          </a:lstStyle>
          <a:p>
            <a:fld id="{409E160C-366C-1A47-8D40-E237D66C86F4}" type="datetimeFigureOut">
              <a:rPr lang="en-US"/>
              <a:pPr/>
              <a:t>5/31/2018</a:t>
            </a:fld>
            <a:endParaRPr lang="en-US"/>
          </a:p>
        </p:txBody>
      </p:sp>
      <p:sp>
        <p:nvSpPr>
          <p:cNvPr id="4" name="Footer Placeholder 4"/>
          <p:cNvSpPr>
            <a:spLocks noGrp="1"/>
          </p:cNvSpPr>
          <p:nvPr>
            <p:ph type="ftr" sz="quarter" idx="11"/>
          </p:nvPr>
        </p:nvSpPr>
        <p:spPr>
          <a:ln/>
        </p:spPr>
        <p:txBody>
          <a:bodyPr/>
          <a:lstStyle>
            <a:lvl1pPr>
              <a:defRPr/>
            </a:lvl1pPr>
          </a:lstStyle>
          <a:p>
            <a:endParaRPr lang="en-US"/>
          </a:p>
        </p:txBody>
      </p:sp>
      <p:sp>
        <p:nvSpPr>
          <p:cNvPr id="5" name="Slide Number Placeholder 5"/>
          <p:cNvSpPr>
            <a:spLocks noGrp="1"/>
          </p:cNvSpPr>
          <p:nvPr>
            <p:ph type="sldNum" sz="quarter" idx="12"/>
          </p:nvPr>
        </p:nvSpPr>
        <p:spPr>
          <a:ln/>
        </p:spPr>
        <p:txBody>
          <a:bodyPr/>
          <a:lstStyle>
            <a:lvl1pPr>
              <a:defRPr/>
            </a:lvl1pPr>
          </a:lstStyle>
          <a:p>
            <a:fld id="{FEEE71BD-B6AE-104B-A179-A1275A44512C}" type="slidenum">
              <a:rPr lang="en-US"/>
              <a:pPr/>
              <a:t>‹#›</a:t>
            </a:fld>
            <a:endParaRPr lang="en-US"/>
          </a:p>
        </p:txBody>
      </p:sp>
    </p:spTree>
    <p:extLst>
      <p:ext uri="{BB962C8B-B14F-4D97-AF65-F5344CB8AC3E}">
        <p14:creationId xmlns:p14="http://schemas.microsoft.com/office/powerpoint/2010/main" val="2163847608"/>
      </p:ext>
    </p:extLst>
  </p:cSld>
  <p:clrMapOvr>
    <a:masterClrMapping/>
  </p:clrMapOvr>
  <p:transition spd="slow" advClick="0" advTm="6000">
    <p:cut/>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fld id="{21500EDD-F91B-AA40-BC95-E3BEFE4E19E5}" type="datetimeFigureOut">
              <a:rPr lang="en-US"/>
              <a:pPr/>
              <a:t>5/31/2018</a:t>
            </a:fld>
            <a:endParaRPr lang="en-US"/>
          </a:p>
        </p:txBody>
      </p:sp>
      <p:sp>
        <p:nvSpPr>
          <p:cNvPr id="3" name="Footer Placeholder 4"/>
          <p:cNvSpPr>
            <a:spLocks noGrp="1"/>
          </p:cNvSpPr>
          <p:nvPr>
            <p:ph type="ftr" sz="quarter" idx="11"/>
          </p:nvPr>
        </p:nvSpPr>
        <p:spPr>
          <a:ln/>
        </p:spPr>
        <p:txBody>
          <a:bodyPr/>
          <a:lstStyle>
            <a:lvl1pPr>
              <a:defRPr/>
            </a:lvl1pPr>
          </a:lstStyle>
          <a:p>
            <a:endParaRPr lang="en-US"/>
          </a:p>
        </p:txBody>
      </p:sp>
      <p:sp>
        <p:nvSpPr>
          <p:cNvPr id="4" name="Slide Number Placeholder 5"/>
          <p:cNvSpPr>
            <a:spLocks noGrp="1"/>
          </p:cNvSpPr>
          <p:nvPr>
            <p:ph type="sldNum" sz="quarter" idx="12"/>
          </p:nvPr>
        </p:nvSpPr>
        <p:spPr>
          <a:ln/>
        </p:spPr>
        <p:txBody>
          <a:bodyPr/>
          <a:lstStyle>
            <a:lvl1pPr>
              <a:defRPr/>
            </a:lvl1pPr>
          </a:lstStyle>
          <a:p>
            <a:fld id="{C224CBCD-C236-4B4E-8749-01C5D9A401CC}" type="slidenum">
              <a:rPr lang="en-US"/>
              <a:pPr/>
              <a:t>‹#›</a:t>
            </a:fld>
            <a:endParaRPr lang="en-US"/>
          </a:p>
        </p:txBody>
      </p:sp>
    </p:spTree>
    <p:extLst>
      <p:ext uri="{BB962C8B-B14F-4D97-AF65-F5344CB8AC3E}">
        <p14:creationId xmlns:p14="http://schemas.microsoft.com/office/powerpoint/2010/main" val="3695042757"/>
      </p:ext>
    </p:extLst>
  </p:cSld>
  <p:clrMapOvr>
    <a:masterClrMapping/>
  </p:clrMapOvr>
  <p:transition spd="slow" advClick="0" advTm="6000">
    <p:cut/>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ln/>
        </p:spPr>
        <p:txBody>
          <a:bodyPr/>
          <a:lstStyle>
            <a:lvl1pPr>
              <a:defRPr/>
            </a:lvl1pPr>
          </a:lstStyle>
          <a:p>
            <a:fld id="{27E0CF7D-8B87-4B42-A3E1-92F823CC447A}" type="datetimeFigureOut">
              <a:rPr lang="en-US"/>
              <a:pPr/>
              <a:t>5/31/2018</a:t>
            </a:fld>
            <a:endParaRPr lang="en-US"/>
          </a:p>
        </p:txBody>
      </p:sp>
      <p:sp>
        <p:nvSpPr>
          <p:cNvPr id="6" name="Footer Placeholder 4"/>
          <p:cNvSpPr>
            <a:spLocks noGrp="1"/>
          </p:cNvSpPr>
          <p:nvPr>
            <p:ph type="ftr" sz="quarter" idx="11"/>
          </p:nvPr>
        </p:nvSpPr>
        <p:spPr>
          <a:ln/>
        </p:spPr>
        <p:txBody>
          <a:bodyPr/>
          <a:lstStyle>
            <a:lvl1pPr>
              <a:defRPr/>
            </a:lvl1pPr>
          </a:lstStyle>
          <a:p>
            <a:endParaRPr lang="en-US"/>
          </a:p>
        </p:txBody>
      </p:sp>
      <p:sp>
        <p:nvSpPr>
          <p:cNvPr id="7" name="Slide Number Placeholder 5"/>
          <p:cNvSpPr>
            <a:spLocks noGrp="1"/>
          </p:cNvSpPr>
          <p:nvPr>
            <p:ph type="sldNum" sz="quarter" idx="12"/>
          </p:nvPr>
        </p:nvSpPr>
        <p:spPr>
          <a:ln/>
        </p:spPr>
        <p:txBody>
          <a:bodyPr/>
          <a:lstStyle>
            <a:lvl1pPr>
              <a:defRPr/>
            </a:lvl1pPr>
          </a:lstStyle>
          <a:p>
            <a:fld id="{B42B0A3F-7C13-6D4D-BC7D-4427E1F461CE}" type="slidenum">
              <a:rPr lang="en-US"/>
              <a:pPr/>
              <a:t>‹#›</a:t>
            </a:fld>
            <a:endParaRPr lang="en-US"/>
          </a:p>
        </p:txBody>
      </p:sp>
    </p:spTree>
    <p:extLst>
      <p:ext uri="{BB962C8B-B14F-4D97-AF65-F5344CB8AC3E}">
        <p14:creationId xmlns:p14="http://schemas.microsoft.com/office/powerpoint/2010/main" val="169369641"/>
      </p:ext>
    </p:extLst>
  </p:cSld>
  <p:clrMapOvr>
    <a:masterClrMapping/>
  </p:clrMapOvr>
  <p:transition spd="slow" advClick="0" advTm="6000">
    <p:cut/>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ln/>
        </p:spPr>
        <p:txBody>
          <a:bodyPr/>
          <a:lstStyle>
            <a:lvl1pPr>
              <a:defRPr/>
            </a:lvl1pPr>
          </a:lstStyle>
          <a:p>
            <a:fld id="{28DE62C2-199C-8547-85F4-9AF454FC1FCB}" type="datetimeFigureOut">
              <a:rPr lang="en-US"/>
              <a:pPr/>
              <a:t>5/31/2018</a:t>
            </a:fld>
            <a:endParaRPr lang="en-US"/>
          </a:p>
        </p:txBody>
      </p:sp>
      <p:sp>
        <p:nvSpPr>
          <p:cNvPr id="6" name="Footer Placeholder 4"/>
          <p:cNvSpPr>
            <a:spLocks noGrp="1"/>
          </p:cNvSpPr>
          <p:nvPr>
            <p:ph type="ftr" sz="quarter" idx="11"/>
          </p:nvPr>
        </p:nvSpPr>
        <p:spPr>
          <a:ln/>
        </p:spPr>
        <p:txBody>
          <a:bodyPr/>
          <a:lstStyle>
            <a:lvl1pPr>
              <a:defRPr/>
            </a:lvl1pPr>
          </a:lstStyle>
          <a:p>
            <a:endParaRPr lang="en-US"/>
          </a:p>
        </p:txBody>
      </p:sp>
      <p:sp>
        <p:nvSpPr>
          <p:cNvPr id="7" name="Slide Number Placeholder 5"/>
          <p:cNvSpPr>
            <a:spLocks noGrp="1"/>
          </p:cNvSpPr>
          <p:nvPr>
            <p:ph type="sldNum" sz="quarter" idx="12"/>
          </p:nvPr>
        </p:nvSpPr>
        <p:spPr>
          <a:ln/>
        </p:spPr>
        <p:txBody>
          <a:bodyPr/>
          <a:lstStyle>
            <a:lvl1pPr>
              <a:defRPr/>
            </a:lvl1pPr>
          </a:lstStyle>
          <a:p>
            <a:fld id="{D4CC418B-F6F2-294A-8961-F41CF6CB4CB9}" type="slidenum">
              <a:rPr lang="en-US"/>
              <a:pPr/>
              <a:t>‹#›</a:t>
            </a:fld>
            <a:endParaRPr lang="en-US"/>
          </a:p>
        </p:txBody>
      </p:sp>
    </p:spTree>
    <p:extLst>
      <p:ext uri="{BB962C8B-B14F-4D97-AF65-F5344CB8AC3E}">
        <p14:creationId xmlns:p14="http://schemas.microsoft.com/office/powerpoint/2010/main" val="135421093"/>
      </p:ext>
    </p:extLst>
  </p:cSld>
  <p:clrMapOvr>
    <a:masterClrMapping/>
  </p:clrMapOvr>
  <p:transition spd="slow" advClick="0" advTm="6000">
    <p:cut/>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Date Placeholder 3"/>
          <p:cNvSpPr>
            <a:spLocks noGrp="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C8ED2C9E-74BB-4042-9DE5-FE68E49054BE}" type="datetimeFigureOut">
              <a:rPr lang="en-US"/>
              <a:pPr/>
              <a:t>5/31/2018</a:t>
            </a:fld>
            <a:endParaRPr lang="en-US"/>
          </a:p>
        </p:txBody>
      </p:sp>
      <p:sp>
        <p:nvSpPr>
          <p:cNvPr id="1029" name="Footer Placeholder 4"/>
          <p:cNvSpPr>
            <a:spLocks noGrp="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en-US"/>
          </a:p>
        </p:txBody>
      </p:sp>
      <p:sp>
        <p:nvSpPr>
          <p:cNvPr id="1030" name="Slide Number Placeholder 5"/>
          <p:cNvSpPr>
            <a:spLocks noGrp="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CA17CF0-D309-0B48-878F-B7BE5F51A56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ransition spd="slow" advClick="0" advTm="6000">
    <p:cut/>
  </p:transition>
  <p:hf sldNum="0" hdr="0" ftr="0" dt="0"/>
  <p:txStyles>
    <p:titleStyle>
      <a:lvl1pPr algn="ctr" defTabSz="457200" rtl="0" fontAlgn="base">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p3"/><Relationship Id="rId1" Type="http://schemas.microsoft.com/office/2007/relationships/media" Target="../media/media11.mp3"/><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p3"/><Relationship Id="rId1" Type="http://schemas.microsoft.com/office/2007/relationships/media" Target="../media/media12.mp3"/><Relationship Id="rId5" Type="http://schemas.openxmlformats.org/officeDocument/2006/relationships/image" Target="../media/image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p3"/><Relationship Id="rId1" Type="http://schemas.microsoft.com/office/2007/relationships/media" Target="../media/media14.mp3"/><Relationship Id="rId5" Type="http://schemas.openxmlformats.org/officeDocument/2006/relationships/image" Target="../media/image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3.png"/><Relationship Id="rId5" Type="http://schemas.openxmlformats.org/officeDocument/2006/relationships/image" Target="../media/image7.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p3"/><Relationship Id="rId1" Type="http://schemas.microsoft.com/office/2007/relationships/media" Target="../media/media16.mp3"/><Relationship Id="rId5" Type="http://schemas.openxmlformats.org/officeDocument/2006/relationships/image" Target="../media/image3.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p3"/><Relationship Id="rId1" Type="http://schemas.microsoft.com/office/2007/relationships/media" Target="../media/media17.mp3"/><Relationship Id="rId5" Type="http://schemas.openxmlformats.org/officeDocument/2006/relationships/image" Target="../media/image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p3"/><Relationship Id="rId1" Type="http://schemas.microsoft.com/office/2007/relationships/media" Target="../media/media18.mp3"/><Relationship Id="rId5" Type="http://schemas.openxmlformats.org/officeDocument/2006/relationships/image" Target="../media/image3.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p3"/><Relationship Id="rId1" Type="http://schemas.microsoft.com/office/2007/relationships/media" Target="../media/media20.mp3"/><Relationship Id="rId5" Type="http://schemas.openxmlformats.org/officeDocument/2006/relationships/image" Target="../media/image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p3"/><Relationship Id="rId1" Type="http://schemas.microsoft.com/office/2007/relationships/media" Target="../media/media21.mp3"/><Relationship Id="rId5" Type="http://schemas.openxmlformats.org/officeDocument/2006/relationships/image" Target="../media/image3.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3.mp3"/><Relationship Id="rId1" Type="http://schemas.microsoft.com/office/2007/relationships/media" Target="../media/media23.mp3"/><Relationship Id="rId5" Type="http://schemas.openxmlformats.org/officeDocument/2006/relationships/image" Target="../media/image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p3"/><Relationship Id="rId1" Type="http://schemas.microsoft.com/office/2007/relationships/media" Target="../media/media25.mp3"/><Relationship Id="rId5" Type="http://schemas.openxmlformats.org/officeDocument/2006/relationships/image" Target="../media/image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p3"/><Relationship Id="rId1" Type="http://schemas.microsoft.com/office/2007/relationships/media" Target="../media/media26.mp3"/><Relationship Id="rId5" Type="http://schemas.openxmlformats.org/officeDocument/2006/relationships/image" Target="../media/image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p3"/><Relationship Id="rId1" Type="http://schemas.microsoft.com/office/2007/relationships/media" Target="../media/media27.mp3"/><Relationship Id="rId5" Type="http://schemas.openxmlformats.org/officeDocument/2006/relationships/image" Target="../media/image3.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8.mp3"/><Relationship Id="rId1" Type="http://schemas.microsoft.com/office/2007/relationships/media" Target="../media/media28.mp3"/><Relationship Id="rId5" Type="http://schemas.openxmlformats.org/officeDocument/2006/relationships/image" Target="../media/image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p3"/><Relationship Id="rId1" Type="http://schemas.microsoft.com/office/2007/relationships/media" Target="../media/media29.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p3"/><Relationship Id="rId1" Type="http://schemas.microsoft.com/office/2007/relationships/media" Target="../media/media31.mp3"/><Relationship Id="rId5" Type="http://schemas.openxmlformats.org/officeDocument/2006/relationships/image" Target="../media/image3.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p3"/><Relationship Id="rId1" Type="http://schemas.microsoft.com/office/2007/relationships/media" Target="../media/media32.mp3"/><Relationship Id="rId5" Type="http://schemas.openxmlformats.org/officeDocument/2006/relationships/image" Target="../media/image3.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p3"/><Relationship Id="rId1" Type="http://schemas.microsoft.com/office/2007/relationships/media" Target="../media/media33.mp3"/><Relationship Id="rId5" Type="http://schemas.openxmlformats.org/officeDocument/2006/relationships/image" Target="../media/image3.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p3"/><Relationship Id="rId1" Type="http://schemas.microsoft.com/office/2007/relationships/media" Target="../media/media34.mp3"/><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5.mp3"/><Relationship Id="rId1" Type="http://schemas.microsoft.com/office/2007/relationships/media" Target="../media/media35.mp3"/><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audio" Target="../media/media36.mp3"/><Relationship Id="rId1" Type="http://schemas.microsoft.com/office/2007/relationships/media" Target="../media/media36.mp3"/><Relationship Id="rId6" Type="http://schemas.openxmlformats.org/officeDocument/2006/relationships/image" Target="../media/image11.jpg"/><Relationship Id="rId5" Type="http://schemas.openxmlformats.org/officeDocument/2006/relationships/image" Target="../media/image6.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7.mp3"/><Relationship Id="rId1" Type="http://schemas.microsoft.com/office/2007/relationships/media" Target="../media/media37.mp3"/><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8.mp3"/><Relationship Id="rId1" Type="http://schemas.microsoft.com/office/2007/relationships/media" Target="../media/media38.mp3"/><Relationship Id="rId5" Type="http://schemas.openxmlformats.org/officeDocument/2006/relationships/image" Target="../media/image3.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p3"/><Relationship Id="rId1" Type="http://schemas.microsoft.com/office/2007/relationships/media" Target="../media/media39.mp3"/><Relationship Id="rId5" Type="http://schemas.openxmlformats.org/officeDocument/2006/relationships/image" Target="../media/image3.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0.mp3"/><Relationship Id="rId1" Type="http://schemas.microsoft.com/office/2007/relationships/media" Target="../media/media40.mp3"/><Relationship Id="rId5" Type="http://schemas.openxmlformats.org/officeDocument/2006/relationships/image" Target="../media/image3.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1.mp3"/><Relationship Id="rId1" Type="http://schemas.microsoft.com/office/2007/relationships/media" Target="../media/media41.mp3"/><Relationship Id="rId5" Type="http://schemas.openxmlformats.org/officeDocument/2006/relationships/image" Target="../media/image3.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2.mp3"/><Relationship Id="rId1" Type="http://schemas.microsoft.com/office/2007/relationships/media" Target="../media/media42.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3.mp3"/><Relationship Id="rId1" Type="http://schemas.microsoft.com/office/2007/relationships/media" Target="../media/media43.mp3"/><Relationship Id="rId5" Type="http://schemas.openxmlformats.org/officeDocument/2006/relationships/image" Target="../media/image3.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4.mp3"/><Relationship Id="rId1" Type="http://schemas.microsoft.com/office/2007/relationships/media" Target="../media/media44.mp3"/><Relationship Id="rId5" Type="http://schemas.openxmlformats.org/officeDocument/2006/relationships/image" Target="../media/image3.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5.mp3"/><Relationship Id="rId1" Type="http://schemas.microsoft.com/office/2007/relationships/media" Target="../media/media45.mp3"/><Relationship Id="rId5" Type="http://schemas.openxmlformats.org/officeDocument/2006/relationships/image" Target="../media/image3.png"/><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6.mp3"/><Relationship Id="rId1" Type="http://schemas.microsoft.com/office/2007/relationships/media" Target="../media/media46.mp3"/><Relationship Id="rId5" Type="http://schemas.openxmlformats.org/officeDocument/2006/relationships/image" Target="../media/image3.pn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7.mp3"/><Relationship Id="rId1" Type="http://schemas.microsoft.com/office/2007/relationships/media" Target="../media/media47.mp3"/><Relationship Id="rId5" Type="http://schemas.openxmlformats.org/officeDocument/2006/relationships/image" Target="../media/image3.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8.mp3"/><Relationship Id="rId1" Type="http://schemas.microsoft.com/office/2007/relationships/media" Target="../media/media48.mp3"/><Relationship Id="rId5" Type="http://schemas.openxmlformats.org/officeDocument/2006/relationships/image" Target="../media/image3.pn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9.mp3"/><Relationship Id="rId1" Type="http://schemas.microsoft.com/office/2007/relationships/media" Target="../media/media49.mp3"/><Relationship Id="rId5" Type="http://schemas.openxmlformats.org/officeDocument/2006/relationships/image" Target="../media/image3.pn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0.mp3"/><Relationship Id="rId1" Type="http://schemas.microsoft.com/office/2007/relationships/media" Target="../media/media50.mp3"/><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1.mp3"/><Relationship Id="rId1" Type="http://schemas.microsoft.com/office/2007/relationships/media" Target="../media/media51.mp3"/><Relationship Id="rId5" Type="http://schemas.openxmlformats.org/officeDocument/2006/relationships/image" Target="../media/image3.png"/><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audio" Target="../media/media52.mp3"/><Relationship Id="rId1" Type="http://schemas.microsoft.com/office/2007/relationships/media" Target="../media/media52.mp3"/><Relationship Id="rId6" Type="http://schemas.openxmlformats.org/officeDocument/2006/relationships/hyperlink" Target="http://ucavictas.org.au/keepingchildrensafe/" TargetMode="External"/><Relationship Id="rId5" Type="http://schemas.openxmlformats.org/officeDocument/2006/relationships/image" Target="../media/image13.jp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3.mp3"/><Relationship Id="rId1" Type="http://schemas.microsoft.com/office/2007/relationships/media" Target="../media/media53.mp3"/><Relationship Id="rId5" Type="http://schemas.openxmlformats.org/officeDocument/2006/relationships/image" Target="../media/image3.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54.mp3"/><Relationship Id="rId1" Type="http://schemas.microsoft.com/office/2007/relationships/media" Target="../media/media54.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55.mp3"/><Relationship Id="rId1" Type="http://schemas.microsoft.com/office/2007/relationships/media" Target="../media/media55.mp3"/><Relationship Id="rId6" Type="http://schemas.openxmlformats.org/officeDocument/2006/relationships/image" Target="../media/image14.jpeg"/><Relationship Id="rId5" Type="http://schemas.openxmlformats.org/officeDocument/2006/relationships/image" Target="../media/image6.png"/><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6.mp3"/><Relationship Id="rId1" Type="http://schemas.microsoft.com/office/2007/relationships/media" Target="../media/media56.mp3"/><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60325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Shape 39"/>
          <p:cNvSpPr>
            <a:spLocks noGrp="1"/>
          </p:cNvSpPr>
          <p:nvPr>
            <p:ph type="ctrTitle"/>
          </p:nvPr>
        </p:nvSpPr>
        <p:spPr>
          <a:xfrm>
            <a:off x="827088" y="2205038"/>
            <a:ext cx="6985000" cy="2808287"/>
          </a:xfrm>
        </p:spPr>
        <p:txBody>
          <a:bodyPr lIns="91425" tIns="91425" rIns="91425" bIns="91425" anchor="b"/>
          <a:lstStyle/>
          <a:p>
            <a:pPr algn="l">
              <a:buSzPct val="25000"/>
            </a:pPr>
            <a:r>
              <a:rPr lang="en-US" sz="4800" b="1" dirty="0">
                <a:solidFill>
                  <a:srgbClr val="FF0000"/>
                </a:solidFill>
                <a:latin typeface="Calibri" charset="0"/>
              </a:rPr>
              <a:t>Safe Church Training</a:t>
            </a:r>
          </a:p>
        </p:txBody>
      </p:sp>
      <p:sp>
        <p:nvSpPr>
          <p:cNvPr id="40" name="Shape 40"/>
          <p:cNvSpPr txBox="1">
            <a:spLocks noGrp="1"/>
          </p:cNvSpPr>
          <p:nvPr>
            <p:ph type="subTitle" idx="1"/>
          </p:nvPr>
        </p:nvSpPr>
        <p:spPr>
          <a:xfrm>
            <a:off x="684213" y="4941888"/>
            <a:ext cx="6264275" cy="1295400"/>
          </a:xfrm>
        </p:spPr>
        <p:txBody>
          <a:bodyPr lIns="91425" tIns="91425" rIns="91425" bIns="91425" rtlCol="0">
            <a:noAutofit/>
          </a:bodyPr>
          <a:lstStyle/>
          <a:p>
            <a:pPr indent="152400" algn="l" fontAlgn="auto">
              <a:spcBef>
                <a:spcPts val="0"/>
              </a:spcBef>
              <a:spcAft>
                <a:spcPts val="0"/>
              </a:spcAft>
              <a:buClr>
                <a:schemeClr val="dk2"/>
              </a:buClr>
              <a:buSzPct val="25000"/>
              <a:buFont typeface="Georgia"/>
              <a:buNone/>
              <a:defRPr/>
            </a:pPr>
            <a:r>
              <a:rPr lang="en-US" sz="2000" b="1" dirty="0">
                <a:solidFill>
                  <a:schemeClr val="tx1"/>
                </a:solidFill>
                <a:latin typeface="+mj-lt"/>
                <a:ea typeface="+mn-ea"/>
                <a:cs typeface="Sari-Regular"/>
                <a:sym typeface="PT Sans Narrow"/>
              </a:rPr>
              <a:t>Uniting Church in Australia</a:t>
            </a:r>
            <a:br>
              <a:rPr lang="en-US" sz="2000" b="1" dirty="0">
                <a:solidFill>
                  <a:schemeClr val="tx1"/>
                </a:solidFill>
                <a:latin typeface="+mj-lt"/>
                <a:ea typeface="+mn-ea"/>
                <a:cs typeface="Sari-Regular"/>
                <a:sym typeface="PT Sans Narrow"/>
              </a:rPr>
            </a:br>
            <a:r>
              <a:rPr lang="en-US" sz="2000" b="1" dirty="0">
                <a:solidFill>
                  <a:schemeClr val="tx1"/>
                </a:solidFill>
                <a:latin typeface="+mj-lt"/>
                <a:ea typeface="+mn-ea"/>
                <a:cs typeface="Sari-Regular"/>
                <a:sym typeface="PT Sans Narrow"/>
              </a:rPr>
              <a:t>   Synod of Victoria and Tasmania</a:t>
            </a:r>
            <a:endParaRPr lang="en" sz="2000" b="1" baseline="30000" dirty="0">
              <a:solidFill>
                <a:schemeClr val="tx1"/>
              </a:solidFill>
              <a:latin typeface="+mj-lt"/>
              <a:ea typeface="+mn-ea"/>
              <a:cs typeface="Sari-Regular"/>
              <a:sym typeface="PT Sans Narrow"/>
            </a:endParaRPr>
          </a:p>
        </p:txBody>
      </p:sp>
      <p:pic>
        <p:nvPicPr>
          <p:cNvPr id="3" name="slide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04664" y="234888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8175" y="307975"/>
            <a:ext cx="7127875" cy="1398588"/>
          </a:xfrm>
        </p:spPr>
        <p:txBody>
          <a:bodyPr rtlCol="0">
            <a:normAutofit fontScale="90000"/>
          </a:bodyPr>
          <a:lstStyle/>
          <a:p>
            <a:pPr algn="l" fontAlgn="auto">
              <a:spcAft>
                <a:spcPts val="0"/>
              </a:spcAft>
              <a:defRPr/>
            </a:pPr>
            <a:r>
              <a:rPr lang="en-AU" b="1" dirty="0">
                <a:solidFill>
                  <a:schemeClr val="accent6"/>
                </a:solidFill>
                <a:latin typeface="Sari-Bold"/>
                <a:ea typeface="+mj-ea"/>
                <a:cs typeface="Sari-Bold"/>
              </a:rPr>
              <a:t/>
            </a:r>
            <a:br>
              <a:rPr lang="en-AU" b="1" dirty="0">
                <a:solidFill>
                  <a:schemeClr val="accent6"/>
                </a:solidFill>
                <a:latin typeface="Sari-Bold"/>
                <a:ea typeface="+mj-ea"/>
                <a:cs typeface="Sari-Bold"/>
              </a:rPr>
            </a:br>
            <a:r>
              <a:rPr lang="yo-NG" sz="4000" b="1" dirty="0">
                <a:solidFill>
                  <a:srgbClr val="FF0000"/>
                </a:solidFill>
                <a:ea typeface="+mj-ea"/>
                <a:cs typeface="Sari-Bold"/>
                <a:sym typeface="Webdings"/>
              </a:rPr>
              <a:t>Reflect and discuss</a:t>
            </a:r>
            <a:r>
              <a:rPr lang="en-AU" sz="4000" b="1" dirty="0">
                <a:solidFill>
                  <a:srgbClr val="FF0000"/>
                </a:solidFill>
                <a:ea typeface="+mj-ea"/>
                <a:cs typeface="Sari-Bold"/>
                <a:sym typeface="Webdings"/>
              </a:rPr>
              <a:t> – </a:t>
            </a:r>
            <a:r>
              <a:rPr lang="yo-NG" sz="4000" b="1" dirty="0">
                <a:solidFill>
                  <a:srgbClr val="FF0000"/>
                </a:solidFill>
                <a:ea typeface="+mj-ea"/>
                <a:cs typeface="Sari-Bold"/>
              </a:rPr>
              <a:t>Why is the church</a:t>
            </a:r>
            <a:r>
              <a:rPr lang="en-AU" sz="4000" b="1" dirty="0">
                <a:solidFill>
                  <a:srgbClr val="FF0000"/>
                </a:solidFill>
                <a:ea typeface="+mj-ea"/>
                <a:cs typeface="Sari-Bold"/>
              </a:rPr>
              <a:t> </a:t>
            </a:r>
            <a:r>
              <a:rPr lang="yo-NG" sz="4000" b="1" dirty="0">
                <a:solidFill>
                  <a:srgbClr val="FF0000"/>
                </a:solidFill>
                <a:ea typeface="+mj-ea"/>
                <a:cs typeface="Sari-Bold"/>
              </a:rPr>
              <a:t>committed to Keeping </a:t>
            </a:r>
            <a:r>
              <a:rPr lang="en-AU" sz="4000" b="1" dirty="0">
                <a:solidFill>
                  <a:srgbClr val="FF0000"/>
                </a:solidFill>
                <a:ea typeface="+mj-ea"/>
                <a:cs typeface="Sari-Bold"/>
              </a:rPr>
              <a:t>C</a:t>
            </a:r>
            <a:r>
              <a:rPr lang="yo-NG" sz="4000" b="1" dirty="0">
                <a:solidFill>
                  <a:srgbClr val="FF0000"/>
                </a:solidFill>
                <a:ea typeface="+mj-ea"/>
                <a:cs typeface="Sari-Bold"/>
              </a:rPr>
              <a:t>hildren Safe?</a:t>
            </a:r>
            <a:r>
              <a:rPr lang="yo-NG" sz="4000" b="1" dirty="0">
                <a:solidFill>
                  <a:srgbClr val="FF0000"/>
                </a:solidFill>
                <a:ea typeface="+mj-ea"/>
                <a:cs typeface="Sari-Bold"/>
                <a:sym typeface="Webdings"/>
              </a:rPr>
              <a:t/>
            </a:r>
            <a:br>
              <a:rPr lang="yo-NG" sz="4000" b="1" dirty="0">
                <a:solidFill>
                  <a:srgbClr val="FF0000"/>
                </a:solidFill>
                <a:ea typeface="+mj-ea"/>
                <a:cs typeface="Sari-Bold"/>
                <a:sym typeface="Webdings"/>
              </a:rPr>
            </a:br>
            <a:endParaRPr lang="en-AU" sz="4000" dirty="0">
              <a:solidFill>
                <a:srgbClr val="FF0000"/>
              </a:solidFill>
              <a:ea typeface="+mj-ea"/>
              <a:cs typeface="+mj-cs"/>
            </a:endParaRPr>
          </a:p>
        </p:txBody>
      </p:sp>
      <p:sp>
        <p:nvSpPr>
          <p:cNvPr id="12290" name="Content Placeholder 2"/>
          <p:cNvSpPr>
            <a:spLocks noGrp="1"/>
          </p:cNvSpPr>
          <p:nvPr>
            <p:ph idx="1"/>
          </p:nvPr>
        </p:nvSpPr>
        <p:spPr>
          <a:xfrm>
            <a:off x="539750" y="2349500"/>
            <a:ext cx="8229600" cy="1295400"/>
          </a:xfrm>
        </p:spPr>
        <p:txBody>
          <a:bodyPr/>
          <a:lstStyle/>
          <a:p>
            <a:r>
              <a:rPr lang="en-AU" sz="3600" b="1">
                <a:latin typeface="Calibri" charset="0"/>
              </a:rPr>
              <a:t>Turn to the statement “What we believe” on page 2.</a:t>
            </a:r>
          </a:p>
          <a:p>
            <a:r>
              <a:rPr lang="en-AU" sz="3600" b="1">
                <a:latin typeface="Calibri" charset="0"/>
              </a:rPr>
              <a:t>Respond as facilitated.</a:t>
            </a:r>
          </a:p>
          <a:p>
            <a:endParaRPr lang="en-AU" sz="5400">
              <a:latin typeface="Calibri" charset="0"/>
            </a:endParaRPr>
          </a:p>
        </p:txBody>
      </p:sp>
      <p:pic>
        <p:nvPicPr>
          <p:cNvPr id="1229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25" y="115888"/>
            <a:ext cx="1725613"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slide 1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32656" y="1700808"/>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3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4"/>
          <p:cNvSpPr>
            <a:spLocks noGrp="1"/>
          </p:cNvSpPr>
          <p:nvPr>
            <p:ph type="title"/>
          </p:nvPr>
        </p:nvSpPr>
        <p:spPr>
          <a:xfrm>
            <a:off x="323850" y="274638"/>
            <a:ext cx="8496300" cy="1143000"/>
          </a:xfrm>
        </p:spPr>
        <p:txBody>
          <a:bodyPr/>
          <a:lstStyle/>
          <a:p>
            <a:pPr algn="l"/>
            <a:r>
              <a:rPr lang="en-AU" b="1">
                <a:solidFill>
                  <a:srgbClr val="FF0000"/>
                </a:solidFill>
                <a:latin typeface="Calibri" charset="0"/>
              </a:rPr>
              <a:t>Ethical, legal, practical obligations</a:t>
            </a:r>
          </a:p>
        </p:txBody>
      </p:sp>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799ADCCA-BDD6-2346-AAD3-373100493426}" type="slidenum">
              <a:rPr lang="en-AU" sz="1200">
                <a:solidFill>
                  <a:srgbClr val="898989"/>
                </a:solidFill>
              </a:rPr>
              <a:pPr eaLnBrk="1" hangingPunct="1"/>
              <a:t>11</a:t>
            </a:fld>
            <a:endParaRPr lang="en-AU" sz="1200">
              <a:solidFill>
                <a:srgbClr val="898989"/>
              </a:solidFill>
            </a:endParaRPr>
          </a:p>
        </p:txBody>
      </p:sp>
      <p:sp>
        <p:nvSpPr>
          <p:cNvPr id="3" name="Rectangle 2"/>
          <p:cNvSpPr/>
          <p:nvPr/>
        </p:nvSpPr>
        <p:spPr>
          <a:xfrm>
            <a:off x="755650" y="1773238"/>
            <a:ext cx="8224838" cy="3538537"/>
          </a:xfrm>
          <a:prstGeom prst="rect">
            <a:avLst/>
          </a:prstGeom>
        </p:spPr>
        <p:txBody>
          <a:bodyPr>
            <a:spAutoFit/>
          </a:bodyPr>
          <a:lstStyle/>
          <a:p>
            <a:pPr marL="45720" fontAlgn="auto">
              <a:spcBef>
                <a:spcPts val="0"/>
              </a:spcBef>
              <a:spcAft>
                <a:spcPts val="0"/>
              </a:spcAft>
              <a:defRPr/>
            </a:pPr>
            <a:r>
              <a:rPr lang="en-AU" sz="3200" b="1" kern="0" dirty="0">
                <a:latin typeface="Calibri"/>
                <a:ea typeface="Arial"/>
                <a:cs typeface="Calibri"/>
                <a:sym typeface="Arial"/>
                <a:rtl val="0"/>
              </a:rPr>
              <a:t>We have ethical and legal obligations to:</a:t>
            </a:r>
          </a:p>
          <a:p>
            <a:pPr marL="502920" indent="-457200" fontAlgn="auto">
              <a:spcBef>
                <a:spcPts val="0"/>
              </a:spcBef>
              <a:spcAft>
                <a:spcPts val="0"/>
              </a:spcAft>
              <a:buFont typeface="Arial" panose="020B0604020202020204" pitchFamily="34" charset="0"/>
              <a:buChar char="•"/>
              <a:defRPr/>
            </a:pPr>
            <a:r>
              <a:rPr lang="en-AU" sz="3200" b="1" kern="0" dirty="0">
                <a:latin typeface="Calibri"/>
                <a:ea typeface="Arial"/>
                <a:cs typeface="Calibri"/>
                <a:sym typeface="Arial"/>
                <a:rtl val="0"/>
              </a:rPr>
              <a:t>God’s command to love</a:t>
            </a:r>
          </a:p>
          <a:p>
            <a:pPr marL="502920" indent="-457200" fontAlgn="auto">
              <a:spcBef>
                <a:spcPts val="0"/>
              </a:spcBef>
              <a:spcAft>
                <a:spcPts val="0"/>
              </a:spcAft>
              <a:buFont typeface="Arial"/>
              <a:buChar char="•"/>
              <a:defRPr/>
            </a:pPr>
            <a:r>
              <a:rPr lang="en-AU" sz="3200" b="1" kern="0" dirty="0">
                <a:latin typeface="Calibri"/>
                <a:ea typeface="Arial"/>
                <a:cs typeface="Calibri"/>
                <a:sym typeface="Arial"/>
                <a:rtl val="0"/>
              </a:rPr>
              <a:t>Survivors of abuse</a:t>
            </a:r>
          </a:p>
          <a:p>
            <a:pPr marL="502920" indent="-457200" fontAlgn="auto">
              <a:spcBef>
                <a:spcPts val="0"/>
              </a:spcBef>
              <a:spcAft>
                <a:spcPts val="0"/>
              </a:spcAft>
              <a:buFont typeface="Arial"/>
              <a:buChar char="•"/>
              <a:defRPr/>
            </a:pPr>
            <a:r>
              <a:rPr lang="en-AU" sz="3200" b="1" kern="0" dirty="0">
                <a:latin typeface="Calibri"/>
                <a:ea typeface="Arial"/>
                <a:cs typeface="Calibri"/>
                <a:sym typeface="Arial"/>
                <a:rtl val="0"/>
              </a:rPr>
              <a:t>The Federal Government</a:t>
            </a:r>
          </a:p>
          <a:p>
            <a:pPr marL="502920" indent="-457200" fontAlgn="auto">
              <a:spcBef>
                <a:spcPts val="0"/>
              </a:spcBef>
              <a:spcAft>
                <a:spcPts val="0"/>
              </a:spcAft>
              <a:buFont typeface="Arial"/>
              <a:buChar char="•"/>
              <a:defRPr/>
            </a:pPr>
            <a:r>
              <a:rPr lang="en-AU" sz="3200" b="1" kern="0" dirty="0">
                <a:latin typeface="Calibri"/>
                <a:ea typeface="Arial"/>
                <a:cs typeface="Calibri"/>
                <a:sym typeface="Arial"/>
                <a:rtl val="0"/>
              </a:rPr>
              <a:t>The State Governments</a:t>
            </a:r>
          </a:p>
          <a:p>
            <a:pPr marL="502920" indent="-457200" fontAlgn="auto">
              <a:spcBef>
                <a:spcPts val="0"/>
              </a:spcBef>
              <a:spcAft>
                <a:spcPts val="0"/>
              </a:spcAft>
              <a:buFont typeface="Arial"/>
              <a:buChar char="•"/>
              <a:defRPr/>
            </a:pPr>
            <a:r>
              <a:rPr lang="en-AU" sz="3200" b="1" kern="0" dirty="0">
                <a:latin typeface="Calibri"/>
                <a:ea typeface="Arial"/>
                <a:cs typeface="Calibri"/>
                <a:sym typeface="Arial"/>
                <a:rtl val="0"/>
              </a:rPr>
              <a:t>The Royal Commission, through the Assembly</a:t>
            </a:r>
          </a:p>
        </p:txBody>
      </p:sp>
      <p:pic>
        <p:nvPicPr>
          <p:cNvPr id="5" name="slide 1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148478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54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468313" y="765175"/>
            <a:ext cx="8229600" cy="719138"/>
          </a:xfrm>
        </p:spPr>
        <p:txBody>
          <a:bodyPr/>
          <a:lstStyle/>
          <a:p>
            <a:pPr algn="l"/>
            <a:r>
              <a:rPr lang="en-AU" b="1">
                <a:solidFill>
                  <a:srgbClr val="FF0000"/>
                </a:solidFill>
                <a:latin typeface="Calibri" charset="0"/>
                <a:cs typeface="Sari-Bold" charset="0"/>
              </a:rPr>
              <a:t>Victorian Child Safe Standards</a:t>
            </a:r>
            <a:r>
              <a:rPr lang="en-AU">
                <a:solidFill>
                  <a:srgbClr val="FF0000"/>
                </a:solidFill>
                <a:latin typeface="Calibri" charset="0"/>
                <a:cs typeface="Sari-Bold" charset="0"/>
              </a:rPr>
              <a:t/>
            </a:r>
            <a:br>
              <a:rPr lang="en-AU">
                <a:solidFill>
                  <a:srgbClr val="FF0000"/>
                </a:solidFill>
                <a:latin typeface="Calibri" charset="0"/>
                <a:cs typeface="Sari-Bold" charset="0"/>
              </a:rPr>
            </a:br>
            <a:endParaRPr lang="en-AU">
              <a:latin typeface="Calibri" charset="0"/>
            </a:endParaRPr>
          </a:p>
        </p:txBody>
      </p:sp>
      <p:sp>
        <p:nvSpPr>
          <p:cNvPr id="4" name="Text Placeholder 2"/>
          <p:cNvSpPr>
            <a:spLocks noGrp="1"/>
          </p:cNvSpPr>
          <p:nvPr>
            <p:ph idx="1"/>
          </p:nvPr>
        </p:nvSpPr>
        <p:spPr>
          <a:xfrm>
            <a:off x="900113" y="1196975"/>
            <a:ext cx="8002587" cy="3384550"/>
          </a:xfrm>
        </p:spPr>
        <p:txBody>
          <a:bodyPr rtlCol="0">
            <a:noAutofit/>
          </a:bodyPr>
          <a:lstStyle/>
          <a:p>
            <a:pPr marL="45720" indent="0" fontAlgn="auto">
              <a:spcAft>
                <a:spcPts val="0"/>
              </a:spcAft>
              <a:buFont typeface="Arial"/>
              <a:buNone/>
              <a:defRPr/>
            </a:pPr>
            <a:r>
              <a:rPr lang="en-AU" sz="2800" b="1" dirty="0">
                <a:solidFill>
                  <a:srgbClr val="FF0000"/>
                </a:solidFill>
                <a:ea typeface="+mn-ea"/>
                <a:cs typeface="Sari-Bold"/>
              </a:rPr>
              <a:t>To meet the seven Child Safe Standards (page 3), each congregation or entity needs:</a:t>
            </a:r>
            <a:endParaRPr lang="en-AU" sz="2800" b="1" dirty="0">
              <a:ea typeface="+mn-ea"/>
              <a:cs typeface="HelveticaNeueLT Com 45 Lt"/>
            </a:endParaRPr>
          </a:p>
          <a:p>
            <a:pPr marL="502920" indent="-457200" fontAlgn="auto">
              <a:spcAft>
                <a:spcPts val="0"/>
              </a:spcAft>
              <a:buFont typeface="+mj-lt"/>
              <a:buAutoNum type="arabicPeriod"/>
              <a:defRPr/>
            </a:pPr>
            <a:r>
              <a:rPr lang="en-AU" sz="2800" b="1" dirty="0">
                <a:ea typeface="+mn-ea"/>
                <a:cs typeface="HelveticaNeueLT Com 45 Lt"/>
              </a:rPr>
              <a:t>Strategies to embed an organisational culture of child safety, including effective leadership</a:t>
            </a:r>
          </a:p>
          <a:p>
            <a:pPr marL="502920" indent="-457200" fontAlgn="auto">
              <a:spcAft>
                <a:spcPts val="0"/>
              </a:spcAft>
              <a:buFont typeface="+mj-lt"/>
              <a:buAutoNum type="arabicPeriod"/>
              <a:defRPr/>
            </a:pPr>
            <a:r>
              <a:rPr lang="en-AU" sz="2800" b="1" dirty="0">
                <a:ea typeface="+mn-ea"/>
                <a:cs typeface="HelveticaNeueLT Com 45 Lt"/>
              </a:rPr>
              <a:t>A child safe policy or statement of commitment</a:t>
            </a:r>
          </a:p>
          <a:p>
            <a:pPr marL="502920" indent="-457200" fontAlgn="auto">
              <a:spcAft>
                <a:spcPts val="0"/>
              </a:spcAft>
              <a:buFont typeface="+mj-lt"/>
              <a:buAutoNum type="arabicPeriod"/>
              <a:defRPr/>
            </a:pPr>
            <a:r>
              <a:rPr lang="en-AU" sz="2800" b="1" dirty="0">
                <a:ea typeface="+mn-ea"/>
                <a:cs typeface="HelveticaNeueLT Com 45 Lt"/>
              </a:rPr>
              <a:t>A clear code of conduct for appropriate behaviour with children</a:t>
            </a:r>
          </a:p>
          <a:p>
            <a:pPr marL="502920" indent="-457200" fontAlgn="auto">
              <a:spcAft>
                <a:spcPts val="0"/>
              </a:spcAft>
              <a:buFont typeface="+mj-lt"/>
              <a:buAutoNum type="arabicPeriod"/>
              <a:defRPr/>
            </a:pPr>
            <a:r>
              <a:rPr lang="en-AU" sz="2800" b="1" dirty="0">
                <a:ea typeface="+mn-ea"/>
                <a:cs typeface="HelveticaNeueLT Com 45 Lt"/>
              </a:rPr>
              <a:t>Human resources practices that reduce the risk of child abuse by new and existing personnel</a:t>
            </a:r>
            <a:endParaRPr lang="en-AU" b="1" dirty="0">
              <a:ea typeface="+mn-ea"/>
              <a:cs typeface="HelveticaNeueLT Com 45 Lt"/>
            </a:endParaRPr>
          </a:p>
        </p:txBody>
      </p:sp>
      <p:pic>
        <p:nvPicPr>
          <p:cNvPr id="3" name="slide 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2696" y="198884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9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3" y="692150"/>
            <a:ext cx="7210425" cy="4525963"/>
          </a:xfrm>
        </p:spPr>
        <p:txBody>
          <a:bodyPr rtlCol="0">
            <a:normAutofit lnSpcReduction="10000"/>
          </a:bodyPr>
          <a:lstStyle/>
          <a:p>
            <a:pPr marL="560070" indent="-514350" fontAlgn="auto">
              <a:spcAft>
                <a:spcPts val="0"/>
              </a:spcAft>
              <a:buFont typeface="+mj-lt"/>
              <a:buAutoNum type="arabicPeriod" startAt="5"/>
              <a:defRPr/>
            </a:pPr>
            <a:endParaRPr lang="en-AU" sz="2400" b="1" dirty="0">
              <a:ea typeface="+mn-ea"/>
              <a:cs typeface="HelveticaNeueLT Com 45 Lt"/>
            </a:endParaRPr>
          </a:p>
          <a:p>
            <a:pPr marL="45720" indent="0" fontAlgn="auto">
              <a:spcAft>
                <a:spcPts val="0"/>
              </a:spcAft>
              <a:buFont typeface="Arial"/>
              <a:buNone/>
              <a:defRPr/>
            </a:pPr>
            <a:r>
              <a:rPr lang="en-AU" sz="2800" b="1" dirty="0">
                <a:solidFill>
                  <a:srgbClr val="FF0000"/>
                </a:solidFill>
                <a:ea typeface="+mn-ea"/>
                <a:cs typeface="Sari-Bold"/>
              </a:rPr>
              <a:t>To meet the remaining Child Safe Standards (page 3), each congregation or entity needs:</a:t>
            </a:r>
            <a:r>
              <a:rPr lang="en-AU" sz="2800" b="1" dirty="0">
                <a:ea typeface="+mn-ea"/>
                <a:cs typeface="HelveticaNeueLT Com 45 Lt"/>
              </a:rPr>
              <a:t/>
            </a:r>
            <a:br>
              <a:rPr lang="en-AU" sz="2800" b="1" dirty="0">
                <a:ea typeface="+mn-ea"/>
                <a:cs typeface="HelveticaNeueLT Com 45 Lt"/>
              </a:rPr>
            </a:br>
            <a:endParaRPr lang="en-AU" sz="2800" b="1" dirty="0">
              <a:ea typeface="+mn-ea"/>
              <a:cs typeface="HelveticaNeueLT Com 45 Lt"/>
            </a:endParaRPr>
          </a:p>
          <a:p>
            <a:pPr marL="560070" indent="-514350" fontAlgn="auto">
              <a:spcAft>
                <a:spcPts val="0"/>
              </a:spcAft>
              <a:buFont typeface="+mj-lt"/>
              <a:buAutoNum type="arabicPeriod" startAt="5"/>
              <a:defRPr/>
            </a:pPr>
            <a:r>
              <a:rPr lang="en-AU" sz="2800" b="1" dirty="0">
                <a:ea typeface="+mn-ea"/>
                <a:cs typeface="HelveticaNeueLT Com 45 Lt"/>
              </a:rPr>
              <a:t>Processes for responding to and reporting suspected child abuse</a:t>
            </a:r>
          </a:p>
          <a:p>
            <a:pPr marL="502920" indent="-457200" fontAlgn="auto">
              <a:spcAft>
                <a:spcPts val="0"/>
              </a:spcAft>
              <a:buFont typeface="+mj-lt"/>
              <a:buAutoNum type="arabicPeriod" startAt="5"/>
              <a:defRPr/>
            </a:pPr>
            <a:r>
              <a:rPr lang="en-AU" sz="2800" b="1" dirty="0">
                <a:ea typeface="+mn-ea"/>
                <a:cs typeface="HelveticaNeueLT Com 45 Lt"/>
              </a:rPr>
              <a:t>Strategies to identify and reduce or remove the risk of abuse</a:t>
            </a:r>
          </a:p>
          <a:p>
            <a:pPr marL="502920" indent="-457200" fontAlgn="auto">
              <a:spcAft>
                <a:spcPts val="0"/>
              </a:spcAft>
              <a:buFont typeface="+mj-lt"/>
              <a:buAutoNum type="arabicPeriod" startAt="5"/>
              <a:defRPr/>
            </a:pPr>
            <a:r>
              <a:rPr lang="en-AU" sz="2800" b="1" dirty="0">
                <a:ea typeface="+mn-ea"/>
                <a:cs typeface="HelveticaNeueLT Com 45 Lt"/>
              </a:rPr>
              <a:t>Strategies for children’s participation and empowerment</a:t>
            </a:r>
            <a:endParaRPr lang="en-AU" sz="2800" dirty="0">
              <a:ea typeface="+mn-ea"/>
              <a:cs typeface="+mn-cs"/>
            </a:endParaRPr>
          </a:p>
        </p:txBody>
      </p:sp>
      <p:pic>
        <p:nvPicPr>
          <p:cNvPr id="4" name="slide 1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64704" y="2132856"/>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B71AE6A-F49E-7743-937D-2414DB59C742}" type="slidenum">
              <a:rPr lang="en-AU" sz="1200">
                <a:solidFill>
                  <a:srgbClr val="898989"/>
                </a:solidFill>
              </a:rPr>
              <a:pPr eaLnBrk="1" hangingPunct="1"/>
              <a:t>14</a:t>
            </a:fld>
            <a:endParaRPr lang="en-AU" sz="1200">
              <a:solidFill>
                <a:srgbClr val="898989"/>
              </a:solidFill>
            </a:endParaRPr>
          </a:p>
        </p:txBody>
      </p:sp>
      <p:sp>
        <p:nvSpPr>
          <p:cNvPr id="5" name="Rectangle 4"/>
          <p:cNvSpPr/>
          <p:nvPr/>
        </p:nvSpPr>
        <p:spPr>
          <a:xfrm>
            <a:off x="739775" y="1125538"/>
            <a:ext cx="7129463" cy="4246562"/>
          </a:xfrm>
          <a:prstGeom prst="rect">
            <a:avLst/>
          </a:prstGeom>
        </p:spPr>
        <p:txBody>
          <a:bodyPr>
            <a:spAutoFit/>
          </a:bodyPr>
          <a:lstStyle/>
          <a:p>
            <a:pPr marL="45720" fontAlgn="auto">
              <a:spcBef>
                <a:spcPts val="0"/>
              </a:spcBef>
              <a:spcAft>
                <a:spcPts val="0"/>
              </a:spcAft>
              <a:defRPr/>
            </a:pPr>
            <a:r>
              <a:rPr lang="en-AU" sz="2800" b="1" kern="0" dirty="0">
                <a:solidFill>
                  <a:srgbClr val="FF0000"/>
                </a:solidFill>
                <a:latin typeface="Calibri"/>
                <a:ea typeface="Arial"/>
                <a:cs typeface="Calibri"/>
                <a:sym typeface="Arial"/>
                <a:rtl val="0"/>
              </a:rPr>
              <a:t>As part of these standards, the Victorian Government also requires (page 3)</a:t>
            </a:r>
          </a:p>
          <a:p>
            <a:pPr marL="285750" indent="-285750" fontAlgn="auto">
              <a:spcBef>
                <a:spcPts val="0"/>
              </a:spcBef>
              <a:spcAft>
                <a:spcPts val="0"/>
              </a:spcAft>
              <a:buFont typeface="Arial"/>
              <a:buChar char="•"/>
              <a:defRPr/>
            </a:pPr>
            <a:r>
              <a:rPr lang="en-AU" sz="2800" b="1" kern="0" dirty="0">
                <a:latin typeface="Calibri"/>
                <a:ea typeface="Arial"/>
                <a:cs typeface="Calibri"/>
                <a:sym typeface="Arial"/>
                <a:rtl val="0"/>
              </a:rPr>
              <a:t>promote the cultural safety of </a:t>
            </a:r>
            <a:r>
              <a:rPr lang="en-AU" sz="2800" b="1" kern="0" dirty="0">
                <a:solidFill>
                  <a:srgbClr val="FF0000"/>
                </a:solidFill>
                <a:latin typeface="Calibri"/>
                <a:ea typeface="Arial"/>
                <a:cs typeface="Calibri"/>
                <a:sym typeface="Arial"/>
                <a:rtl val="0"/>
              </a:rPr>
              <a:t>Aboriginal children</a:t>
            </a:r>
          </a:p>
          <a:p>
            <a:pPr marL="285750" indent="-285750" fontAlgn="auto">
              <a:spcBef>
                <a:spcPts val="0"/>
              </a:spcBef>
              <a:spcAft>
                <a:spcPts val="0"/>
              </a:spcAft>
              <a:buFont typeface="Arial"/>
              <a:buChar char="•"/>
              <a:defRPr/>
            </a:pPr>
            <a:r>
              <a:rPr lang="en-AU" sz="2800" b="1" kern="0" dirty="0">
                <a:latin typeface="Calibri"/>
                <a:ea typeface="Arial"/>
                <a:cs typeface="Calibri"/>
                <a:sym typeface="Arial"/>
                <a:rtl val="0"/>
              </a:rPr>
              <a:t>prom</a:t>
            </a:r>
            <a:r>
              <a:rPr lang="yo-NG" sz="2800" b="1" kern="0" dirty="0">
                <a:latin typeface="Calibri"/>
                <a:ea typeface="Arial"/>
                <a:cs typeface="Calibri"/>
                <a:sym typeface="Arial"/>
                <a:rtl val="0"/>
              </a:rPr>
              <a:t>o</a:t>
            </a:r>
            <a:r>
              <a:rPr lang="en-AU" sz="2800" b="1" kern="0" dirty="0" err="1">
                <a:latin typeface="Calibri"/>
                <a:ea typeface="Arial"/>
                <a:cs typeface="Calibri"/>
                <a:sym typeface="Arial"/>
                <a:rtl val="0"/>
              </a:rPr>
              <a:t>te</a:t>
            </a:r>
            <a:r>
              <a:rPr lang="en-AU" sz="2800" b="1" kern="0" dirty="0">
                <a:latin typeface="Calibri"/>
                <a:ea typeface="Arial"/>
                <a:cs typeface="Calibri"/>
                <a:sym typeface="Arial"/>
                <a:rtl val="0"/>
              </a:rPr>
              <a:t> the cultural safety of children from </a:t>
            </a:r>
            <a:r>
              <a:rPr lang="en-AU" sz="2800" b="1" kern="0" dirty="0">
                <a:solidFill>
                  <a:srgbClr val="FF0000"/>
                </a:solidFill>
                <a:latin typeface="Calibri"/>
                <a:ea typeface="Arial"/>
                <a:cs typeface="Calibri"/>
                <a:sym typeface="Arial"/>
                <a:rtl val="0"/>
              </a:rPr>
              <a:t>culturally and/or linguistically diverse </a:t>
            </a:r>
            <a:r>
              <a:rPr lang="yo-NG" sz="2800" b="1" kern="0" dirty="0">
                <a:latin typeface="Calibri"/>
                <a:ea typeface="Arial"/>
                <a:cs typeface="Calibri"/>
                <a:sym typeface="Arial"/>
                <a:rtl val="0"/>
              </a:rPr>
              <a:t>(CALD) </a:t>
            </a:r>
            <a:r>
              <a:rPr lang="en-AU" sz="2800" b="1" kern="0" dirty="0">
                <a:latin typeface="Calibri"/>
                <a:ea typeface="Arial"/>
                <a:cs typeface="Calibri"/>
                <a:sym typeface="Arial"/>
                <a:rtl val="0"/>
              </a:rPr>
              <a:t>backgrounds</a:t>
            </a:r>
          </a:p>
          <a:p>
            <a:pPr marL="285750" indent="-285750" fontAlgn="auto">
              <a:spcBef>
                <a:spcPts val="0"/>
              </a:spcBef>
              <a:spcAft>
                <a:spcPts val="0"/>
              </a:spcAft>
              <a:buFont typeface="Arial"/>
              <a:buChar char="•"/>
              <a:defRPr/>
            </a:pPr>
            <a:r>
              <a:rPr lang="en-AU" sz="2800" b="1" kern="0" dirty="0">
                <a:latin typeface="Calibri"/>
                <a:ea typeface="Arial"/>
                <a:cs typeface="Calibri"/>
                <a:sym typeface="Arial"/>
                <a:rtl val="0"/>
              </a:rPr>
              <a:t>promote the safety </a:t>
            </a:r>
            <a:r>
              <a:rPr lang="en-AU" sz="2800" b="1" kern="0" dirty="0">
                <a:solidFill>
                  <a:schemeClr val="tx1"/>
                </a:solidFill>
                <a:latin typeface="Calibri"/>
                <a:ea typeface="Arial"/>
                <a:cs typeface="Calibri"/>
                <a:sym typeface="Arial"/>
                <a:rtl val="0"/>
              </a:rPr>
              <a:t>of </a:t>
            </a:r>
            <a:r>
              <a:rPr lang="en-AU" sz="2800" b="1" kern="0" dirty="0">
                <a:solidFill>
                  <a:srgbClr val="FF0000"/>
                </a:solidFill>
                <a:latin typeface="Calibri"/>
                <a:ea typeface="Arial"/>
                <a:cs typeface="Calibri"/>
                <a:sym typeface="Arial"/>
                <a:rtl val="0"/>
              </a:rPr>
              <a:t>children with a disability</a:t>
            </a:r>
            <a:endParaRPr lang="yo-NG" sz="2800" b="1" kern="0" dirty="0">
              <a:solidFill>
                <a:srgbClr val="FF0000"/>
              </a:solidFill>
              <a:latin typeface="Calibri"/>
              <a:ea typeface="Arial"/>
              <a:cs typeface="Calibri"/>
              <a:sym typeface="Arial"/>
              <a:rtl val="0"/>
            </a:endParaRPr>
          </a:p>
          <a:p>
            <a:pPr marL="45720" fontAlgn="auto">
              <a:spcBef>
                <a:spcPts val="0"/>
              </a:spcBef>
              <a:spcAft>
                <a:spcPts val="0"/>
              </a:spcAft>
              <a:defRPr/>
            </a:pPr>
            <a:endParaRPr lang="en-AU" sz="1800" kern="0" dirty="0">
              <a:latin typeface="Calibri"/>
              <a:ea typeface="Arial"/>
              <a:cs typeface="Calibri"/>
              <a:sym typeface="Arial"/>
              <a:rtl val="0"/>
            </a:endParaRPr>
          </a:p>
        </p:txBody>
      </p:sp>
      <p:pic>
        <p:nvPicPr>
          <p:cNvPr id="3" name="slide 1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20688" y="198884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1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850" y="214313"/>
            <a:ext cx="7820376" cy="2308324"/>
          </a:xfrm>
          <a:prstGeom prst="rect">
            <a:avLst/>
          </a:prstGeom>
          <a:noFill/>
        </p:spPr>
        <p:txBody>
          <a:bodyPr wrap="square">
            <a:spAutoFit/>
          </a:bodyPr>
          <a:lstStyle/>
          <a:p>
            <a:pPr fontAlgn="auto">
              <a:spcBef>
                <a:spcPts val="0"/>
              </a:spcBef>
              <a:spcAft>
                <a:spcPts val="0"/>
              </a:spcAft>
              <a:defRPr/>
            </a:pPr>
            <a:r>
              <a:rPr lang="en-AU" sz="3200" b="1" kern="0" dirty="0">
                <a:solidFill>
                  <a:srgbClr val="FF0000"/>
                </a:solidFill>
                <a:latin typeface="+mn-lt"/>
                <a:ea typeface="Arial"/>
                <a:cs typeface="Arial"/>
                <a:sym typeface="Arial"/>
                <a:rtl val="0"/>
              </a:rPr>
              <a:t>Appendix One – Keeping Children Safe Policy</a:t>
            </a:r>
          </a:p>
          <a:p>
            <a:pPr fontAlgn="auto">
              <a:spcBef>
                <a:spcPts val="0"/>
              </a:spcBef>
              <a:spcAft>
                <a:spcPts val="0"/>
              </a:spcAft>
              <a:defRPr/>
            </a:pPr>
            <a:r>
              <a:rPr lang="en-AU" sz="2800" b="1" kern="0" dirty="0">
                <a:solidFill>
                  <a:schemeClr val="tx1"/>
                </a:solidFill>
                <a:latin typeface="+mn-lt"/>
                <a:ea typeface="Arial"/>
                <a:cs typeface="Arial"/>
                <a:sym typeface="Arial"/>
                <a:rtl val="0"/>
              </a:rPr>
              <a:t>Be sure to find this to see how our policy meets the Victorian Child Safe Standards and the Royal Commission requirements.</a:t>
            </a:r>
          </a:p>
          <a:p>
            <a:pPr fontAlgn="auto">
              <a:spcBef>
                <a:spcPts val="0"/>
              </a:spcBef>
              <a:spcAft>
                <a:spcPts val="0"/>
              </a:spcAft>
              <a:defRPr/>
            </a:pPr>
            <a:endParaRPr lang="en-AU" b="1" kern="0" dirty="0">
              <a:latin typeface="+mn-lt"/>
              <a:ea typeface="Arial"/>
              <a:cs typeface="Arial"/>
              <a:sym typeface="Arial"/>
              <a:rtl val="0"/>
            </a:endParaRPr>
          </a:p>
          <a:p>
            <a:pPr fontAlgn="auto">
              <a:spcBef>
                <a:spcPts val="0"/>
              </a:spcBef>
              <a:spcAft>
                <a:spcPts val="0"/>
              </a:spcAft>
              <a:defRPr/>
            </a:pPr>
            <a:endParaRPr lang="en-AU" b="1" kern="0" dirty="0">
              <a:latin typeface="+mn-lt"/>
              <a:ea typeface="Arial"/>
              <a:cs typeface="Arial"/>
              <a:sym typeface="Arial"/>
              <a:rtl val="0"/>
            </a:endParaRPr>
          </a:p>
        </p:txBody>
      </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8045" r="1718"/>
          <a:stretch/>
        </p:blipFill>
        <p:spPr>
          <a:xfrm>
            <a:off x="1764000" y="2140028"/>
            <a:ext cx="5328000" cy="4472433"/>
          </a:xfrm>
          <a:prstGeom prst="rect">
            <a:avLst/>
          </a:prstGeom>
        </p:spPr>
      </p:pic>
      <p:pic>
        <p:nvPicPr>
          <p:cNvPr id="4" name="slide 1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92696" y="692696"/>
            <a:ext cx="812800" cy="812800"/>
          </a:xfrm>
          <a:prstGeom prst="rect">
            <a:avLst/>
          </a:prstGeom>
        </p:spPr>
      </p:pic>
    </p:spTree>
    <p:extLst>
      <p:ext uri="{BB962C8B-B14F-4D97-AF65-F5344CB8AC3E}">
        <p14:creationId xmlns:p14="http://schemas.microsoft.com/office/powerpoint/2010/main" val="1277539808"/>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9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fontAlgn="auto">
              <a:spcAft>
                <a:spcPts val="0"/>
              </a:spcAft>
              <a:buFont typeface="Arial"/>
              <a:buNone/>
              <a:defRPr/>
            </a:pPr>
            <a:r>
              <a:rPr lang="en-AU" b="1" dirty="0">
                <a:solidFill>
                  <a:srgbClr val="FF0000"/>
                </a:solidFill>
                <a:ea typeface="+mn-ea"/>
                <a:cs typeface="+mn-cs"/>
              </a:rPr>
              <a:t>Congregations that carry out the Synod policy will meet all obligations – </a:t>
            </a:r>
          </a:p>
          <a:p>
            <a:pPr fontAlgn="auto">
              <a:spcAft>
                <a:spcPts val="0"/>
              </a:spcAft>
              <a:buFont typeface="Arial"/>
              <a:buChar char="•"/>
              <a:defRPr/>
            </a:pPr>
            <a:r>
              <a:rPr lang="en-AU" b="1" dirty="0">
                <a:ea typeface="+mn-ea"/>
                <a:cs typeface="+mn-cs"/>
              </a:rPr>
              <a:t>Theological</a:t>
            </a:r>
          </a:p>
          <a:p>
            <a:pPr fontAlgn="auto">
              <a:spcAft>
                <a:spcPts val="0"/>
              </a:spcAft>
              <a:buFont typeface="Arial"/>
              <a:buChar char="•"/>
              <a:defRPr/>
            </a:pPr>
            <a:r>
              <a:rPr lang="en-AU" b="1" dirty="0">
                <a:ea typeface="+mn-ea"/>
                <a:cs typeface="+mn-cs"/>
              </a:rPr>
              <a:t>Ethical</a:t>
            </a:r>
          </a:p>
          <a:p>
            <a:pPr fontAlgn="auto">
              <a:spcAft>
                <a:spcPts val="0"/>
              </a:spcAft>
              <a:buFont typeface="Arial"/>
              <a:buChar char="•"/>
              <a:defRPr/>
            </a:pPr>
            <a:r>
              <a:rPr lang="en-AU" b="1" dirty="0">
                <a:ea typeface="+mn-ea"/>
                <a:cs typeface="+mn-cs"/>
              </a:rPr>
              <a:t>Legal</a:t>
            </a:r>
          </a:p>
          <a:p>
            <a:pPr fontAlgn="auto">
              <a:spcAft>
                <a:spcPts val="0"/>
              </a:spcAft>
              <a:buFont typeface="Arial"/>
              <a:buChar char="•"/>
              <a:defRPr/>
            </a:pPr>
            <a:r>
              <a:rPr lang="en-AU" b="1" dirty="0">
                <a:ea typeface="+mn-ea"/>
                <a:cs typeface="+mn-cs"/>
              </a:rPr>
              <a:t>Practical</a:t>
            </a:r>
          </a:p>
          <a:p>
            <a:pPr marL="0" indent="0" fontAlgn="auto">
              <a:spcAft>
                <a:spcPts val="0"/>
              </a:spcAft>
              <a:buFont typeface="Arial"/>
              <a:buNone/>
              <a:defRPr/>
            </a:pPr>
            <a:endParaRPr lang="en-AU" dirty="0">
              <a:ea typeface="+mn-ea"/>
              <a:cs typeface="+mn-cs"/>
            </a:endParaRPr>
          </a:p>
        </p:txBody>
      </p:sp>
      <p:pic>
        <p:nvPicPr>
          <p:cNvPr id="4" name="slide 1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184482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algn="l"/>
            <a:r>
              <a:rPr lang="en-US" b="1">
                <a:solidFill>
                  <a:srgbClr val="FF0000"/>
                </a:solidFill>
                <a:latin typeface="Calibri" charset="0"/>
              </a:rPr>
              <a:t>To whom does it apply?</a:t>
            </a:r>
            <a:r>
              <a:rPr lang="en-AU" b="1">
                <a:solidFill>
                  <a:srgbClr val="FF0000"/>
                </a:solidFill>
                <a:latin typeface="Calibri" charset="0"/>
              </a:rPr>
              <a:t> – Page 4</a:t>
            </a:r>
          </a:p>
        </p:txBody>
      </p:sp>
      <p:sp>
        <p:nvSpPr>
          <p:cNvPr id="3" name="Content Placeholder 2"/>
          <p:cNvSpPr>
            <a:spLocks noGrp="1"/>
          </p:cNvSpPr>
          <p:nvPr>
            <p:ph idx="1"/>
          </p:nvPr>
        </p:nvSpPr>
        <p:spPr/>
        <p:txBody>
          <a:bodyPr rtlCol="0">
            <a:normAutofit fontScale="77500" lnSpcReduction="20000"/>
          </a:bodyPr>
          <a:lstStyle/>
          <a:p>
            <a:pPr marL="45720" indent="0" fontAlgn="auto">
              <a:spcAft>
                <a:spcPts val="0"/>
              </a:spcAft>
              <a:buFont typeface="Arial"/>
              <a:buNone/>
              <a:defRPr/>
            </a:pPr>
            <a:r>
              <a:rPr lang="en-AU" sz="3300" b="1" dirty="0">
                <a:solidFill>
                  <a:srgbClr val="FF0000"/>
                </a:solidFill>
                <a:ea typeface="+mn-ea"/>
                <a:cs typeface="+mn-cs"/>
              </a:rPr>
              <a:t>Entities</a:t>
            </a:r>
            <a:r>
              <a:rPr lang="en-AU" sz="3300" b="1" dirty="0">
                <a:ea typeface="+mn-ea"/>
                <a:cs typeface="+mn-cs"/>
              </a:rPr>
              <a:t> of the Church include but are not limited to:</a:t>
            </a:r>
          </a:p>
          <a:p>
            <a:pPr fontAlgn="auto">
              <a:spcAft>
                <a:spcPts val="0"/>
              </a:spcAft>
              <a:buFont typeface="Arial" panose="020B0604020202020204" pitchFamily="34" charset="0"/>
              <a:buChar char="•"/>
              <a:defRPr/>
            </a:pPr>
            <a:r>
              <a:rPr lang="en-AU" sz="3300" b="1" dirty="0">
                <a:ea typeface="+mn-ea"/>
                <a:cs typeface="+mn-cs"/>
              </a:rPr>
              <a:t>All congregations, parish missions, faith communities and presbyteries within the Synod of VicTas</a:t>
            </a:r>
          </a:p>
          <a:p>
            <a:pPr fontAlgn="auto">
              <a:spcAft>
                <a:spcPts val="0"/>
              </a:spcAft>
              <a:buFont typeface="Arial" panose="020B0604020202020204" pitchFamily="34" charset="0"/>
              <a:buChar char="•"/>
              <a:defRPr/>
            </a:pPr>
            <a:r>
              <a:rPr lang="en-AU" sz="3300" b="1" dirty="0">
                <a:ea typeface="+mn-ea"/>
                <a:cs typeface="+mn-cs"/>
              </a:rPr>
              <a:t>All agencies, programs, services, events and employees in the Synod </a:t>
            </a:r>
          </a:p>
          <a:p>
            <a:pPr fontAlgn="auto">
              <a:spcAft>
                <a:spcPts val="0"/>
              </a:spcAft>
              <a:buFont typeface="Arial" panose="020B0604020202020204" pitchFamily="34" charset="0"/>
              <a:buChar char="•"/>
              <a:defRPr/>
            </a:pPr>
            <a:r>
              <a:rPr lang="en-AU" sz="3300" b="1" dirty="0">
                <a:ea typeface="+mn-ea"/>
                <a:cs typeface="+mn-cs"/>
              </a:rPr>
              <a:t>All camping activities related to the Uniting Church</a:t>
            </a:r>
          </a:p>
          <a:p>
            <a:pPr fontAlgn="auto">
              <a:spcAft>
                <a:spcPts val="0"/>
              </a:spcAft>
              <a:buFont typeface="Arial" panose="020B0604020202020204" pitchFamily="34" charset="0"/>
              <a:buChar char="•"/>
              <a:defRPr/>
            </a:pPr>
            <a:r>
              <a:rPr lang="en-AU" sz="3300" b="1" dirty="0">
                <a:ea typeface="+mn-ea"/>
                <a:cs typeface="+mn-cs"/>
              </a:rPr>
              <a:t>Uniting Aboriginal and Islander Christian Congresses (Victoria and Tasmania)</a:t>
            </a:r>
          </a:p>
          <a:p>
            <a:pPr fontAlgn="auto">
              <a:spcAft>
                <a:spcPts val="0"/>
              </a:spcAft>
              <a:buFont typeface="Arial" panose="020B0604020202020204" pitchFamily="34" charset="0"/>
              <a:buChar char="•"/>
              <a:defRPr/>
            </a:pPr>
            <a:r>
              <a:rPr lang="en-AU" sz="3300" b="1" dirty="0">
                <a:ea typeface="+mn-ea"/>
                <a:cs typeface="+mn-cs"/>
              </a:rPr>
              <a:t>Uniting VicTas  </a:t>
            </a:r>
          </a:p>
          <a:p>
            <a:pPr fontAlgn="auto">
              <a:spcAft>
                <a:spcPts val="0"/>
              </a:spcAft>
              <a:buFont typeface="Arial" panose="020B0604020202020204" pitchFamily="34" charset="0"/>
              <a:buChar char="•"/>
              <a:defRPr/>
            </a:pPr>
            <a:r>
              <a:rPr lang="en-AU" sz="3300" b="1" dirty="0">
                <a:ea typeface="+mn-ea"/>
                <a:cs typeface="+mn-cs"/>
              </a:rPr>
              <a:t>Associated Uniting Church schools </a:t>
            </a:r>
          </a:p>
          <a:p>
            <a:pPr fontAlgn="auto">
              <a:spcAft>
                <a:spcPts val="0"/>
              </a:spcAft>
              <a:buFont typeface="Arial" panose="020B0604020202020204" pitchFamily="34" charset="0"/>
              <a:buChar char="•"/>
              <a:defRPr/>
            </a:pPr>
            <a:r>
              <a:rPr lang="en-AU" sz="3300" b="1" dirty="0">
                <a:ea typeface="+mn-ea"/>
                <a:cs typeface="+mn-cs"/>
              </a:rPr>
              <a:t>University colleges</a:t>
            </a:r>
          </a:p>
          <a:p>
            <a:pPr fontAlgn="auto">
              <a:spcAft>
                <a:spcPts val="0"/>
              </a:spcAft>
              <a:buFont typeface="Arial"/>
              <a:buChar char="•"/>
              <a:defRPr/>
            </a:pPr>
            <a:endParaRPr lang="en-AU" dirty="0">
              <a:ea typeface="+mn-ea"/>
              <a:cs typeface="+mn-cs"/>
            </a:endParaRPr>
          </a:p>
        </p:txBody>
      </p:sp>
      <p:pic>
        <p:nvPicPr>
          <p:cNvPr id="4" name="slide 1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72616" y="191683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1E4C8E9-B56D-4E49-90CB-2A40CC637942}" type="slidenum">
              <a:rPr lang="en-AU" sz="1200">
                <a:solidFill>
                  <a:srgbClr val="898989"/>
                </a:solidFill>
              </a:rPr>
              <a:pPr eaLnBrk="1" hangingPunct="1"/>
              <a:t>18</a:t>
            </a:fld>
            <a:endParaRPr lang="en-AU" sz="1200">
              <a:solidFill>
                <a:srgbClr val="898989"/>
              </a:solidFill>
            </a:endParaRPr>
          </a:p>
        </p:txBody>
      </p:sp>
      <p:sp>
        <p:nvSpPr>
          <p:cNvPr id="4" name="Content Placeholder 3"/>
          <p:cNvSpPr>
            <a:spLocks noGrp="1"/>
          </p:cNvSpPr>
          <p:nvPr>
            <p:ph sz="quarter" idx="4294967295"/>
          </p:nvPr>
        </p:nvSpPr>
        <p:spPr>
          <a:xfrm>
            <a:off x="611188" y="692150"/>
            <a:ext cx="7705725" cy="5257800"/>
          </a:xfrm>
        </p:spPr>
        <p:txBody>
          <a:bodyPr rtlCol="0">
            <a:normAutofit fontScale="40000" lnSpcReduction="20000"/>
          </a:bodyPr>
          <a:lstStyle/>
          <a:p>
            <a:pPr marL="45720" indent="0" fontAlgn="auto">
              <a:spcAft>
                <a:spcPts val="0"/>
              </a:spcAft>
              <a:buFont typeface="Arial"/>
              <a:buNone/>
              <a:defRPr/>
            </a:pPr>
            <a:r>
              <a:rPr lang="en-AU" sz="7000" b="1" dirty="0">
                <a:solidFill>
                  <a:srgbClr val="FF0000"/>
                </a:solidFill>
                <a:ea typeface="+mn-ea"/>
                <a:cs typeface="+mn-cs"/>
              </a:rPr>
              <a:t>Individuals</a:t>
            </a:r>
            <a:r>
              <a:rPr lang="en-AU" sz="7000" b="1" dirty="0">
                <a:ea typeface="+mn-ea"/>
                <a:cs typeface="+mn-cs"/>
              </a:rPr>
              <a:t> of the Church include but are not limited to:</a:t>
            </a:r>
          </a:p>
          <a:p>
            <a:pPr fontAlgn="auto">
              <a:spcAft>
                <a:spcPts val="0"/>
              </a:spcAft>
              <a:buFont typeface="Arial" panose="020B0604020202020204" pitchFamily="34" charset="0"/>
              <a:buChar char="•"/>
              <a:defRPr/>
            </a:pPr>
            <a:r>
              <a:rPr lang="en-AU" sz="7000" b="1" dirty="0">
                <a:ea typeface="+mn-ea"/>
                <a:cs typeface="+mn-cs"/>
              </a:rPr>
              <a:t>Board or council members of any entity</a:t>
            </a:r>
          </a:p>
          <a:p>
            <a:pPr fontAlgn="auto">
              <a:spcAft>
                <a:spcPts val="0"/>
              </a:spcAft>
              <a:buFont typeface="Arial" panose="020B0604020202020204" pitchFamily="34" charset="0"/>
              <a:buChar char="•"/>
              <a:defRPr/>
            </a:pPr>
            <a:r>
              <a:rPr lang="en-AU" sz="7000" b="1" dirty="0">
                <a:ea typeface="+mn-ea"/>
                <a:cs typeface="+mn-cs"/>
              </a:rPr>
              <a:t>Church council members, elders and other appointed leaders</a:t>
            </a:r>
          </a:p>
          <a:p>
            <a:pPr fontAlgn="auto">
              <a:spcAft>
                <a:spcPts val="0"/>
              </a:spcAft>
              <a:buFont typeface="Arial" panose="020B0604020202020204" pitchFamily="34" charset="0"/>
              <a:buChar char="•"/>
              <a:defRPr/>
            </a:pPr>
            <a:r>
              <a:rPr lang="en-AU" sz="7000" b="1" dirty="0">
                <a:ea typeface="+mn-ea"/>
                <a:cs typeface="+mn-cs"/>
              </a:rPr>
              <a:t>Employees and volunteers</a:t>
            </a:r>
          </a:p>
          <a:p>
            <a:pPr fontAlgn="auto">
              <a:spcAft>
                <a:spcPts val="0"/>
              </a:spcAft>
              <a:buFont typeface="Arial" panose="020B0604020202020204" pitchFamily="34" charset="0"/>
              <a:buChar char="•"/>
              <a:defRPr/>
            </a:pPr>
            <a:r>
              <a:rPr lang="en-AU" sz="7000" b="1" dirty="0">
                <a:ea typeface="+mn-ea"/>
                <a:cs typeface="+mn-cs"/>
              </a:rPr>
              <a:t>Congregational members and adherents</a:t>
            </a:r>
          </a:p>
          <a:p>
            <a:pPr fontAlgn="auto">
              <a:spcAft>
                <a:spcPts val="0"/>
              </a:spcAft>
              <a:buFont typeface="Arial" panose="020B0604020202020204" pitchFamily="34" charset="0"/>
              <a:buChar char="•"/>
              <a:defRPr/>
            </a:pPr>
            <a:r>
              <a:rPr lang="en-AU" sz="7000" b="1" dirty="0">
                <a:ea typeface="+mn-ea"/>
                <a:cs typeface="+mn-cs"/>
              </a:rPr>
              <a:t>Presbytery and synod members </a:t>
            </a:r>
          </a:p>
          <a:p>
            <a:pPr fontAlgn="auto">
              <a:spcAft>
                <a:spcPts val="0"/>
              </a:spcAft>
              <a:buFont typeface="Arial" panose="020B0604020202020204" pitchFamily="34" charset="0"/>
              <a:buChar char="•"/>
              <a:defRPr/>
            </a:pPr>
            <a:r>
              <a:rPr lang="en-AU" sz="7000" b="1" dirty="0">
                <a:ea typeface="+mn-ea"/>
                <a:cs typeface="+mn-cs"/>
              </a:rPr>
              <a:t>People in specified ministries of the Church including those from other denominations who are serving in Uniting Church placements</a:t>
            </a:r>
          </a:p>
          <a:p>
            <a:pPr fontAlgn="auto">
              <a:spcAft>
                <a:spcPts val="0"/>
              </a:spcAft>
              <a:buFont typeface="Arial" panose="020B0604020202020204" pitchFamily="34" charset="0"/>
              <a:buChar char="•"/>
              <a:defRPr/>
            </a:pPr>
            <a:r>
              <a:rPr lang="en-AU" sz="7000" b="1" dirty="0">
                <a:ea typeface="+mn-ea"/>
                <a:cs typeface="+mn-cs"/>
              </a:rPr>
              <a:t>Children, parents and carers</a:t>
            </a:r>
          </a:p>
          <a:p>
            <a:pPr fontAlgn="auto">
              <a:spcAft>
                <a:spcPts val="0"/>
              </a:spcAft>
              <a:buFont typeface="Arial" panose="020B0604020202020204" pitchFamily="34" charset="0"/>
              <a:buChar char="•"/>
              <a:defRPr/>
            </a:pPr>
            <a:endParaRPr lang="en-AU" sz="7000" dirty="0">
              <a:ea typeface="+mn-ea"/>
              <a:cs typeface="+mn-cs"/>
            </a:endParaRPr>
          </a:p>
          <a:p>
            <a:pPr fontAlgn="auto">
              <a:spcAft>
                <a:spcPts val="0"/>
              </a:spcAft>
              <a:buFont typeface="Arial"/>
              <a:buChar char="•"/>
              <a:defRPr/>
            </a:pPr>
            <a:endParaRPr lang="en-AU" dirty="0">
              <a:ea typeface="+mn-ea"/>
              <a:cs typeface="+mn-cs"/>
            </a:endParaRPr>
          </a:p>
        </p:txBody>
      </p:sp>
      <p:pic>
        <p:nvPicPr>
          <p:cNvPr id="3" name="slide 1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04664" y="227687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05000" y="361950"/>
            <a:ext cx="6565900" cy="1143000"/>
          </a:xfrm>
        </p:spPr>
        <p:txBody>
          <a:bodyPr rtlCol="0">
            <a:normAutofit fontScale="90000"/>
          </a:bodyPr>
          <a:lstStyle/>
          <a:p>
            <a:pPr algn="l" fontAlgn="auto">
              <a:spcAft>
                <a:spcPts val="0"/>
              </a:spcAft>
              <a:defRPr/>
            </a:pPr>
            <a:r>
              <a:rPr lang="en-AU" sz="4800" b="1" dirty="0">
                <a:solidFill>
                  <a:srgbClr val="FF0000"/>
                </a:solidFill>
                <a:ea typeface="+mj-ea"/>
                <a:cs typeface="+mj-cs"/>
                <a:sym typeface="Webdings"/>
              </a:rPr>
              <a:t>Reflect and discuss</a:t>
            </a:r>
            <a:r>
              <a:rPr lang="yo-NG" sz="4800" b="1" dirty="0">
                <a:solidFill>
                  <a:srgbClr val="FF0000"/>
                </a:solidFill>
                <a:ea typeface="+mj-ea"/>
                <a:cs typeface="+mj-cs"/>
                <a:sym typeface="Webdings"/>
              </a:rPr>
              <a:t/>
            </a:r>
            <a:br>
              <a:rPr lang="yo-NG" sz="4800" b="1" dirty="0">
                <a:solidFill>
                  <a:srgbClr val="FF0000"/>
                </a:solidFill>
                <a:ea typeface="+mj-ea"/>
                <a:cs typeface="+mj-cs"/>
                <a:sym typeface="Webdings"/>
              </a:rPr>
            </a:br>
            <a:r>
              <a:rPr lang="yo-NG" sz="4800" b="1" dirty="0">
                <a:solidFill>
                  <a:schemeClr val="accent3">
                    <a:lumMod val="50000"/>
                  </a:schemeClr>
                </a:solidFill>
                <a:ea typeface="+mj-ea"/>
                <a:cs typeface="+mj-cs"/>
                <a:sym typeface="Webdings"/>
              </a:rPr>
              <a:t>		</a:t>
            </a:r>
            <a:endParaRPr lang="en-AU" sz="2800" b="1" dirty="0">
              <a:ea typeface="+mj-ea"/>
              <a:cs typeface="+mj-cs"/>
            </a:endParaRPr>
          </a:p>
        </p:txBody>
      </p:sp>
      <p:sp>
        <p:nvSpPr>
          <p:cNvPr id="21506"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7D446C8-961B-C742-A4B6-FD9302926F7D}" type="slidenum">
              <a:rPr lang="en-AU" sz="1200">
                <a:solidFill>
                  <a:srgbClr val="898989"/>
                </a:solidFill>
              </a:rPr>
              <a:pPr eaLnBrk="1" hangingPunct="1"/>
              <a:t>19</a:t>
            </a:fld>
            <a:endParaRPr lang="en-AU" sz="1200">
              <a:solidFill>
                <a:srgbClr val="898989"/>
              </a:solidFill>
            </a:endParaRPr>
          </a:p>
        </p:txBody>
      </p:sp>
      <p:pic>
        <p:nvPicPr>
          <p:cNvPr id="2150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76375" y="1989138"/>
            <a:ext cx="6605588" cy="4401205"/>
          </a:xfrm>
          <a:prstGeom prst="rect">
            <a:avLst/>
          </a:prstGeom>
        </p:spPr>
        <p:txBody>
          <a:bodyPr>
            <a:spAutoFit/>
          </a:bodyPr>
          <a:lstStyle/>
          <a:p>
            <a:pPr fontAlgn="auto">
              <a:spcBef>
                <a:spcPts val="0"/>
              </a:spcBef>
              <a:spcAft>
                <a:spcPts val="0"/>
              </a:spcAft>
              <a:defRPr/>
            </a:pPr>
            <a:r>
              <a:rPr lang="yo-NG" sz="3200" b="1" u="sng" kern="0" dirty="0">
                <a:latin typeface="Calibri"/>
                <a:ea typeface="Arial"/>
                <a:cs typeface="Calibri"/>
                <a:sym typeface="Arial"/>
                <a:rtl val="0"/>
              </a:rPr>
              <a:t>Your</a:t>
            </a:r>
            <a:r>
              <a:rPr lang="yo-NG" sz="3200" b="1" kern="0" dirty="0">
                <a:latin typeface="Calibri"/>
                <a:ea typeface="Arial"/>
                <a:cs typeface="Calibri"/>
                <a:sym typeface="Arial"/>
                <a:rtl val="0"/>
              </a:rPr>
              <a:t> congregation? </a:t>
            </a:r>
            <a:r>
              <a:rPr lang="yo-NG" sz="3200" kern="0" dirty="0">
                <a:latin typeface="Calibri"/>
                <a:ea typeface="Arial"/>
                <a:cs typeface="Calibri"/>
                <a:sym typeface="Arial"/>
                <a:rtl val="0"/>
              </a:rPr>
              <a:t>	</a:t>
            </a:r>
            <a:endParaRPr lang="en-AU" sz="3200" kern="0" dirty="0">
              <a:latin typeface="Calibri"/>
              <a:ea typeface="Arial"/>
              <a:cs typeface="Calibri"/>
              <a:sym typeface="Arial"/>
              <a:rtl val="0"/>
            </a:endParaRPr>
          </a:p>
          <a:p>
            <a:pPr fontAlgn="auto">
              <a:spcBef>
                <a:spcPts val="0"/>
              </a:spcBef>
              <a:spcAft>
                <a:spcPts val="0"/>
              </a:spcAft>
              <a:defRPr/>
            </a:pPr>
            <a:r>
              <a:rPr lang="en-AU" sz="4000" kern="0" dirty="0">
                <a:solidFill>
                  <a:srgbClr val="00B0F0"/>
                </a:solidFill>
                <a:effectLst>
                  <a:outerShdw blurRad="38100" dist="38100" dir="2700000" algn="tl">
                    <a:srgbClr val="000000">
                      <a:alpha val="43137"/>
                    </a:srgbClr>
                  </a:outerShdw>
                </a:effectLst>
                <a:latin typeface="Wingdings 2" panose="05020102010507070707" pitchFamily="18" charset="2"/>
                <a:ea typeface="Arial"/>
                <a:cs typeface="Calibri"/>
                <a:sym typeface="Arial"/>
                <a:rtl val="0"/>
              </a:rPr>
              <a:t>R</a:t>
            </a:r>
            <a:endParaRPr lang="yo-NG" sz="4000" kern="0" dirty="0">
              <a:solidFill>
                <a:srgbClr val="00B0F0"/>
              </a:solidFill>
              <a:effectLst>
                <a:outerShdw blurRad="38100" dist="38100" dir="2700000" algn="tl">
                  <a:srgbClr val="000000">
                    <a:alpha val="43137"/>
                  </a:srgbClr>
                </a:outerShdw>
              </a:effectLst>
              <a:latin typeface="Calibri"/>
              <a:ea typeface="Arial"/>
              <a:cs typeface="Calibri"/>
              <a:sym typeface="Arial"/>
              <a:rtl val="0"/>
            </a:endParaRPr>
          </a:p>
          <a:p>
            <a:pPr fontAlgn="auto">
              <a:spcBef>
                <a:spcPts val="0"/>
              </a:spcBef>
              <a:spcAft>
                <a:spcPts val="0"/>
              </a:spcAft>
              <a:defRPr/>
            </a:pPr>
            <a:r>
              <a:rPr lang="yo-NG" sz="3200" b="1" kern="0" dirty="0">
                <a:latin typeface="Calibri"/>
                <a:ea typeface="Arial"/>
                <a:cs typeface="Calibri"/>
                <a:sym typeface="Arial"/>
                <a:rtl val="0"/>
              </a:rPr>
              <a:t>A faith community linked with the UCA?</a:t>
            </a:r>
            <a:r>
              <a:rPr lang="yo-NG" sz="3200" kern="0" dirty="0">
                <a:latin typeface="Calibri"/>
                <a:ea typeface="Arial"/>
                <a:cs typeface="Calibri"/>
                <a:sym typeface="Arial"/>
                <a:rtl val="0"/>
              </a:rPr>
              <a:t> </a:t>
            </a:r>
            <a:r>
              <a:rPr lang="en-AU" sz="3200" kern="0" dirty="0">
                <a:latin typeface="Calibri"/>
                <a:ea typeface="Arial"/>
                <a:cs typeface="Calibri"/>
                <a:sym typeface="Arial"/>
                <a:rtl val="0"/>
              </a:rPr>
              <a:t>                                    </a:t>
            </a:r>
          </a:p>
          <a:p>
            <a:pPr fontAlgn="auto">
              <a:spcBef>
                <a:spcPts val="0"/>
              </a:spcBef>
              <a:spcAft>
                <a:spcPts val="0"/>
              </a:spcAft>
              <a:defRPr/>
            </a:pPr>
            <a:r>
              <a:rPr lang="en-AU" sz="3200" kern="0" dirty="0">
                <a:latin typeface="Calibri"/>
                <a:ea typeface="Arial"/>
                <a:cs typeface="Calibri"/>
                <a:sym typeface="Arial"/>
                <a:rtl val="0"/>
              </a:rPr>
              <a:t> </a:t>
            </a:r>
            <a:r>
              <a:rPr lang="en-AU" sz="4000" b="1" kern="0" dirty="0">
                <a:solidFill>
                  <a:srgbClr val="00B0F0"/>
                </a:solidFill>
                <a:effectLst>
                  <a:outerShdw blurRad="38100" dist="38100" dir="2700000" algn="tl">
                    <a:srgbClr val="000000">
                      <a:alpha val="43137"/>
                    </a:srgbClr>
                  </a:outerShdw>
                </a:effectLst>
                <a:latin typeface="Wingdings 2" panose="05020102010507070707" pitchFamily="18" charset="2"/>
                <a:ea typeface="Arial"/>
                <a:cs typeface="Calibri"/>
                <a:sym typeface="Arial"/>
                <a:rtl val="0"/>
              </a:rPr>
              <a:t>R</a:t>
            </a:r>
            <a:r>
              <a:rPr lang="en-AU" sz="3200" kern="0" dirty="0">
                <a:latin typeface="Calibri"/>
                <a:ea typeface="Arial"/>
                <a:cs typeface="Calibri"/>
                <a:sym typeface="Arial"/>
                <a:rtl val="0"/>
              </a:rPr>
              <a:t> </a:t>
            </a:r>
            <a:endParaRPr lang="yo-NG" sz="3200" kern="0" dirty="0">
              <a:latin typeface="Calibri"/>
              <a:ea typeface="Arial"/>
              <a:cs typeface="Calibri"/>
              <a:sym typeface="Arial"/>
              <a:rtl val="0"/>
            </a:endParaRPr>
          </a:p>
          <a:p>
            <a:pPr fontAlgn="auto">
              <a:spcBef>
                <a:spcPts val="0"/>
              </a:spcBef>
              <a:spcAft>
                <a:spcPts val="0"/>
              </a:spcAft>
              <a:defRPr/>
            </a:pPr>
            <a:r>
              <a:rPr lang="yo-NG" sz="3200" b="1" kern="0" dirty="0">
                <a:latin typeface="Calibri"/>
                <a:ea typeface="Arial"/>
                <a:cs typeface="Calibri"/>
                <a:sym typeface="Arial"/>
                <a:rtl val="0"/>
              </a:rPr>
              <a:t>A play group operated in the home of a UCA member? </a:t>
            </a:r>
          </a:p>
          <a:p>
            <a:pPr marL="45720" fontAlgn="auto">
              <a:spcBef>
                <a:spcPts val="0"/>
              </a:spcBef>
              <a:spcAft>
                <a:spcPts val="0"/>
              </a:spcAft>
              <a:defRPr/>
            </a:pPr>
            <a:r>
              <a:rPr lang="en-AU" sz="3200" b="1" dirty="0">
                <a:ln w="38100">
                  <a:solidFill>
                    <a:schemeClr val="tx2">
                      <a:lumMod val="60000"/>
                      <a:lumOff val="40000"/>
                    </a:schemeClr>
                  </a:solidFill>
                </a:ln>
                <a:solidFill>
                  <a:srgbClr val="00B0F0"/>
                </a:solidFill>
                <a:effectLst>
                  <a:outerShdw blurRad="38100" dist="38100" dir="2700000" algn="tl">
                    <a:srgbClr val="000000">
                      <a:alpha val="43137"/>
                    </a:srgbClr>
                  </a:outerShdw>
                </a:effectLst>
              </a:rPr>
              <a:t>  </a:t>
            </a:r>
            <a:r>
              <a:rPr lang="en-AU" sz="4000" b="1" dirty="0">
                <a:ln w="38100">
                  <a:noFill/>
                </a:ln>
                <a:solidFill>
                  <a:srgbClr val="00B0F0"/>
                </a:solidFill>
                <a:effectLst>
                  <a:outerShdw blurRad="38100" dist="38100" dir="2700000" algn="tl">
                    <a:srgbClr val="000000">
                      <a:alpha val="43137"/>
                    </a:srgbClr>
                  </a:outerShdw>
                </a:effectLst>
                <a:latin typeface="Wingdings 2" panose="05020102010507070707" pitchFamily="18" charset="2"/>
              </a:rPr>
              <a:t>R T</a:t>
            </a:r>
            <a:endParaRPr lang="en-AU" sz="4000" b="1" kern="0" dirty="0">
              <a:ln w="38100">
                <a:noFill/>
              </a:ln>
              <a:solidFill>
                <a:srgbClr val="4BACC6"/>
              </a:solidFill>
              <a:latin typeface="Calibri"/>
              <a:ea typeface="Arial"/>
              <a:cs typeface="Calibri"/>
              <a:sym typeface="Arial"/>
              <a:rtl val="0"/>
            </a:endParaRPr>
          </a:p>
        </p:txBody>
      </p:sp>
      <p:sp>
        <p:nvSpPr>
          <p:cNvPr id="5" name="Rectangle 4"/>
          <p:cNvSpPr>
            <a:spLocks noChangeArrowheads="1"/>
          </p:cNvSpPr>
          <p:nvPr/>
        </p:nvSpPr>
        <p:spPr bwMode="auto">
          <a:xfrm>
            <a:off x="1476375" y="1341438"/>
            <a:ext cx="3878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latin typeface="Calibri" charset="0"/>
                <a:cs typeface="Calibri" charset="0"/>
              </a:rPr>
              <a:t>Does it apply to ...?</a:t>
            </a:r>
            <a:endParaRPr lang="en-US" sz="3600" dirty="0">
              <a:latin typeface="Calibri" charset="0"/>
              <a:cs typeface="Calibri" charset="0"/>
            </a:endParaRPr>
          </a:p>
        </p:txBody>
      </p:sp>
      <p:pic>
        <p:nvPicPr>
          <p:cNvPr id="2" name="slide 1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632" y="2132856"/>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400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550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850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1150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1400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1900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par>
                          <p:cTn id="23" fill="hold">
                            <p:stCondLst>
                              <p:cond delay="19000"/>
                            </p:stCondLst>
                            <p:childTnLst>
                              <p:par>
                                <p:cTn id="24" presetID="1" presetClass="mediacall" presetSubtype="0" fill="hold" nodeType="afterEffect">
                                  <p:stCondLst>
                                    <p:cond delay="0"/>
                                  </p:stCondLst>
                                  <p:childTnLst>
                                    <p:cmd type="call" cmd="playFrom(0.0)">
                                      <p:cBhvr>
                                        <p:cTn id="25" dur="770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2"/>
                </p:tgtEl>
              </p:cMediaNode>
            </p:audio>
          </p:childTnLst>
        </p:cTn>
      </p:par>
    </p:tnLst>
    <p:bldLst>
      <p:bldP spid="9"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620713"/>
            <a:ext cx="7272337" cy="4525962"/>
          </a:xfrm>
        </p:spPr>
        <p:txBody>
          <a:bodyPr rtlCol="0">
            <a:normAutofit/>
          </a:bodyPr>
          <a:lstStyle/>
          <a:p>
            <a:pPr marL="0" indent="0" fontAlgn="auto">
              <a:spcAft>
                <a:spcPts val="0"/>
              </a:spcAft>
              <a:buFont typeface="Arial"/>
              <a:buNone/>
              <a:defRPr/>
            </a:pPr>
            <a:r>
              <a:rPr lang="en-AU" sz="4000" b="1" dirty="0">
                <a:solidFill>
                  <a:srgbClr val="FF0000"/>
                </a:solidFill>
                <a:latin typeface="+mj-lt"/>
                <a:ea typeface="+mn-ea"/>
                <a:cs typeface="+mn-cs"/>
              </a:rPr>
              <a:t>Safe Church Training (VicTas) has been prepared by the Culture of Safety Unit</a:t>
            </a:r>
          </a:p>
          <a:p>
            <a:pPr marL="0" indent="0" fontAlgn="auto">
              <a:spcAft>
                <a:spcPts val="0"/>
              </a:spcAft>
              <a:buFont typeface="Arial"/>
              <a:buNone/>
              <a:defRPr/>
            </a:pPr>
            <a:r>
              <a:rPr lang="en-AU" sz="4000" b="1" dirty="0">
                <a:solidFill>
                  <a:srgbClr val="FF0000"/>
                </a:solidFill>
                <a:latin typeface="+mj-lt"/>
                <a:ea typeface="+mn-ea"/>
                <a:cs typeface="+mn-cs"/>
              </a:rPr>
              <a:t>Adult education consultant:  </a:t>
            </a:r>
            <a:r>
              <a:rPr lang="en-AU" sz="4000" b="1" dirty="0">
                <a:latin typeface="+mj-lt"/>
                <a:ea typeface="+mn-ea"/>
                <a:cs typeface="+mn-cs"/>
              </a:rPr>
              <a:t>Rev. Dr Rob Bos</a:t>
            </a:r>
          </a:p>
          <a:p>
            <a:pPr marL="0" indent="0" fontAlgn="auto">
              <a:spcAft>
                <a:spcPts val="0"/>
              </a:spcAft>
              <a:buFont typeface="Arial"/>
              <a:buNone/>
              <a:defRPr/>
            </a:pPr>
            <a:r>
              <a:rPr lang="en-AU" sz="3600" b="1" dirty="0">
                <a:solidFill>
                  <a:srgbClr val="FF0000"/>
                </a:solidFill>
                <a:latin typeface="+mj-lt"/>
                <a:ea typeface="+mn-ea"/>
                <a:cs typeface="+mn-cs"/>
              </a:rPr>
              <a:t>Narrator:  </a:t>
            </a:r>
            <a:r>
              <a:rPr lang="en-AU" sz="3600" b="1" dirty="0">
                <a:latin typeface="+mj-lt"/>
                <a:ea typeface="+mn-ea"/>
                <a:cs typeface="+mn-cs"/>
              </a:rPr>
              <a:t>Rev Sani Vaeluaga</a:t>
            </a:r>
            <a:endParaRPr lang="en-AU" sz="3600" b="1" dirty="0">
              <a:latin typeface="+mj-lt"/>
              <a:ea typeface="+mn-ea"/>
              <a:cs typeface="+mn-cs"/>
            </a:endParaRPr>
          </a:p>
        </p:txBody>
      </p:sp>
      <p:pic>
        <p:nvPicPr>
          <p:cNvPr id="4" name="slide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64704" y="184482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1905000" y="361950"/>
            <a:ext cx="6565900" cy="1143000"/>
          </a:xfrm>
        </p:spPr>
        <p:txBody>
          <a:bodyPr rtlCol="0">
            <a:normAutofit fontScale="90000"/>
          </a:bodyPr>
          <a:lstStyle/>
          <a:p>
            <a:pPr algn="l" fontAlgn="auto">
              <a:spcAft>
                <a:spcPts val="0"/>
              </a:spcAft>
              <a:defRPr/>
            </a:pPr>
            <a:r>
              <a:rPr lang="en-AU" sz="4800" b="1" dirty="0">
                <a:solidFill>
                  <a:srgbClr val="FF0000"/>
                </a:solidFill>
                <a:ea typeface="+mj-ea"/>
                <a:cs typeface="+mj-cs"/>
                <a:sym typeface="Webdings"/>
              </a:rPr>
              <a:t>Reflect and discuss</a:t>
            </a:r>
            <a:r>
              <a:rPr lang="yo-NG" sz="4800" b="1" dirty="0">
                <a:solidFill>
                  <a:srgbClr val="FF0000"/>
                </a:solidFill>
                <a:ea typeface="+mj-ea"/>
                <a:cs typeface="+mj-cs"/>
                <a:sym typeface="Webdings"/>
              </a:rPr>
              <a:t/>
            </a:r>
            <a:br>
              <a:rPr lang="yo-NG" sz="4800" b="1" dirty="0">
                <a:solidFill>
                  <a:srgbClr val="FF0000"/>
                </a:solidFill>
                <a:ea typeface="+mj-ea"/>
                <a:cs typeface="+mj-cs"/>
                <a:sym typeface="Webdings"/>
              </a:rPr>
            </a:br>
            <a:r>
              <a:rPr lang="yo-NG" sz="4800" b="1" dirty="0">
                <a:solidFill>
                  <a:schemeClr val="accent3">
                    <a:lumMod val="50000"/>
                  </a:schemeClr>
                </a:solidFill>
                <a:ea typeface="+mj-ea"/>
                <a:cs typeface="+mj-cs"/>
                <a:sym typeface="Webdings"/>
              </a:rPr>
              <a:t>		</a:t>
            </a:r>
            <a:endParaRPr lang="en-AU" sz="2800" b="1" dirty="0">
              <a:ea typeface="+mj-ea"/>
              <a:cs typeface="+mj-cs"/>
            </a:endParaRPr>
          </a:p>
        </p:txBody>
      </p:sp>
      <p:sp>
        <p:nvSpPr>
          <p:cNvPr id="21506"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7D446C8-961B-C742-A4B6-FD9302926F7D}" type="slidenum">
              <a:rPr lang="en-AU" sz="1200">
                <a:solidFill>
                  <a:srgbClr val="898989"/>
                </a:solidFill>
              </a:rPr>
              <a:pPr eaLnBrk="1" hangingPunct="1"/>
              <a:t>20</a:t>
            </a:fld>
            <a:endParaRPr lang="en-AU" sz="1200">
              <a:solidFill>
                <a:srgbClr val="898989"/>
              </a:solidFill>
            </a:endParaRPr>
          </a:p>
        </p:txBody>
      </p:sp>
      <p:pic>
        <p:nvPicPr>
          <p:cNvPr id="2150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88913"/>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76375" y="1989138"/>
            <a:ext cx="6605588" cy="4032250"/>
          </a:xfrm>
          <a:prstGeom prst="rect">
            <a:avLst/>
          </a:prstGeom>
        </p:spPr>
        <p:txBody>
          <a:bodyPr>
            <a:spAutoFit/>
          </a:bodyPr>
          <a:lstStyle/>
          <a:p>
            <a:pPr fontAlgn="auto">
              <a:spcBef>
                <a:spcPts val="0"/>
              </a:spcBef>
              <a:spcAft>
                <a:spcPts val="0"/>
              </a:spcAft>
              <a:defRPr/>
            </a:pPr>
            <a:r>
              <a:rPr lang="yo-NG" sz="3200" b="1" u="sng" kern="0" dirty="0">
                <a:latin typeface="Calibri"/>
                <a:ea typeface="Arial"/>
                <a:cs typeface="Calibri"/>
                <a:sym typeface="Arial"/>
                <a:rtl val="0"/>
              </a:rPr>
              <a:t>Your</a:t>
            </a:r>
            <a:r>
              <a:rPr lang="yo-NG" sz="3200" b="1" kern="0" dirty="0">
                <a:latin typeface="Calibri"/>
                <a:ea typeface="Arial"/>
                <a:cs typeface="Calibri"/>
                <a:sym typeface="Arial"/>
                <a:rtl val="0"/>
              </a:rPr>
              <a:t> congregation? </a:t>
            </a:r>
            <a:r>
              <a:rPr lang="yo-NG" sz="3200" kern="0" dirty="0">
                <a:latin typeface="Calibri"/>
                <a:ea typeface="Arial"/>
                <a:cs typeface="Calibri"/>
                <a:sym typeface="Arial"/>
                <a:rtl val="0"/>
              </a:rPr>
              <a:t>	</a:t>
            </a:r>
          </a:p>
          <a:p>
            <a:pPr marL="45720" fontAlgn="auto">
              <a:spcBef>
                <a:spcPts val="0"/>
              </a:spcBef>
              <a:spcAft>
                <a:spcPts val="0"/>
              </a:spcAft>
              <a:defRPr/>
            </a:pPr>
            <a:r>
              <a:rPr lang="yo-NG" sz="3200" b="1" kern="0" dirty="0">
                <a:solidFill>
                  <a:srgbClr val="4BACC6"/>
                </a:solidFill>
                <a:latin typeface="Calibri"/>
                <a:ea typeface="Arial"/>
                <a:cs typeface="Calibri"/>
                <a:sym typeface="Wingdings"/>
                <a:rtl val="0"/>
              </a:rPr>
              <a:t></a:t>
            </a:r>
            <a:endParaRPr lang="en-AU" sz="3200" b="1" kern="0" dirty="0">
              <a:solidFill>
                <a:srgbClr val="4BACC6"/>
              </a:solidFill>
              <a:latin typeface="Calibri"/>
              <a:ea typeface="Arial"/>
              <a:cs typeface="Calibri"/>
              <a:sym typeface="Arial"/>
              <a:rtl val="0"/>
            </a:endParaRPr>
          </a:p>
          <a:p>
            <a:pPr fontAlgn="auto">
              <a:spcBef>
                <a:spcPts val="0"/>
              </a:spcBef>
              <a:spcAft>
                <a:spcPts val="0"/>
              </a:spcAft>
              <a:defRPr/>
            </a:pPr>
            <a:r>
              <a:rPr lang="yo-NG" sz="3200" b="1" kern="0" dirty="0">
                <a:latin typeface="Calibri"/>
                <a:ea typeface="Arial"/>
                <a:cs typeface="Calibri"/>
                <a:sym typeface="Arial"/>
                <a:rtl val="0"/>
              </a:rPr>
              <a:t>A faith community linked with the UCA?</a:t>
            </a:r>
            <a:r>
              <a:rPr lang="yo-NG" sz="3200" kern="0" dirty="0">
                <a:latin typeface="Calibri"/>
                <a:ea typeface="Arial"/>
                <a:cs typeface="Calibri"/>
                <a:sym typeface="Arial"/>
                <a:rtl val="0"/>
              </a:rPr>
              <a:t> </a:t>
            </a:r>
          </a:p>
          <a:p>
            <a:pPr marL="45720" fontAlgn="auto">
              <a:spcBef>
                <a:spcPts val="0"/>
              </a:spcBef>
              <a:spcAft>
                <a:spcPts val="0"/>
              </a:spcAft>
              <a:defRPr/>
            </a:pPr>
            <a:r>
              <a:rPr lang="yo-NG" sz="3200" b="1" kern="0" dirty="0">
                <a:solidFill>
                  <a:srgbClr val="4BACC6"/>
                </a:solidFill>
                <a:latin typeface="Calibri"/>
                <a:ea typeface="Arial"/>
                <a:cs typeface="Calibri"/>
                <a:sym typeface="Wingdings"/>
                <a:rtl val="0"/>
              </a:rPr>
              <a:t></a:t>
            </a:r>
            <a:endParaRPr lang="en-AU" sz="3200" b="1" kern="0" dirty="0">
              <a:solidFill>
                <a:srgbClr val="4BACC6"/>
              </a:solidFill>
              <a:latin typeface="Calibri"/>
              <a:ea typeface="Arial"/>
              <a:cs typeface="Calibri"/>
              <a:sym typeface="Arial"/>
              <a:rtl val="0"/>
            </a:endParaRPr>
          </a:p>
          <a:p>
            <a:pPr fontAlgn="auto">
              <a:spcBef>
                <a:spcPts val="0"/>
              </a:spcBef>
              <a:spcAft>
                <a:spcPts val="0"/>
              </a:spcAft>
              <a:defRPr/>
            </a:pPr>
            <a:r>
              <a:rPr lang="yo-NG" sz="3200" b="1" kern="0" dirty="0">
                <a:latin typeface="Calibri"/>
                <a:ea typeface="Arial"/>
                <a:cs typeface="Calibri"/>
                <a:sym typeface="Arial"/>
                <a:rtl val="0"/>
              </a:rPr>
              <a:t>A play group operated in the home of a UCA member? </a:t>
            </a:r>
          </a:p>
          <a:p>
            <a:pPr marL="45720" fontAlgn="auto">
              <a:spcBef>
                <a:spcPts val="0"/>
              </a:spcBef>
              <a:spcAft>
                <a:spcPts val="0"/>
              </a:spcAft>
              <a:defRPr/>
            </a:pPr>
            <a:r>
              <a:rPr lang="yo-NG" sz="3200" b="1" kern="0" dirty="0">
                <a:solidFill>
                  <a:srgbClr val="4BACC6"/>
                </a:solidFill>
                <a:latin typeface="Calibri"/>
                <a:ea typeface="Arial"/>
                <a:cs typeface="Calibri"/>
                <a:sym typeface="Wingdings"/>
                <a:rtl val="0"/>
              </a:rPr>
              <a:t></a:t>
            </a:r>
            <a:r>
              <a:rPr lang="yo-NG" sz="3200" b="1" kern="0" dirty="0">
                <a:solidFill>
                  <a:srgbClr val="4F81BD"/>
                </a:solidFill>
                <a:latin typeface="Calibri"/>
                <a:ea typeface="Arial"/>
                <a:cs typeface="Calibri"/>
                <a:sym typeface="Wingdings"/>
                <a:rtl val="0"/>
              </a:rPr>
              <a:t></a:t>
            </a:r>
            <a:endParaRPr lang="en-AU" sz="3200" b="1" kern="0" dirty="0">
              <a:solidFill>
                <a:srgbClr val="4BACC6"/>
              </a:solidFill>
              <a:latin typeface="Calibri"/>
              <a:ea typeface="Arial"/>
              <a:cs typeface="Calibri"/>
              <a:sym typeface="Arial"/>
              <a:rtl val="0"/>
            </a:endParaRPr>
          </a:p>
        </p:txBody>
      </p:sp>
      <p:sp>
        <p:nvSpPr>
          <p:cNvPr id="5" name="Rectangle 4"/>
          <p:cNvSpPr>
            <a:spLocks noChangeArrowheads="1"/>
          </p:cNvSpPr>
          <p:nvPr/>
        </p:nvSpPr>
        <p:spPr bwMode="auto">
          <a:xfrm>
            <a:off x="1476375" y="1341438"/>
            <a:ext cx="3878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latin typeface="Calibri" charset="0"/>
                <a:cs typeface="Calibri" charset="0"/>
              </a:rPr>
              <a:t>Does it apply to ...?</a:t>
            </a:r>
            <a:endParaRPr lang="en-US" sz="3600" dirty="0">
              <a:latin typeface="Calibri" charset="0"/>
              <a:cs typeface="Calibri" charset="0"/>
            </a:endParaRPr>
          </a:p>
        </p:txBody>
      </p:sp>
    </p:spTree>
    <p:extLst>
      <p:ext uri="{BB962C8B-B14F-4D97-AF65-F5344CB8AC3E}">
        <p14:creationId xmlns:p14="http://schemas.microsoft.com/office/powerpoint/2010/main" val="3466464347"/>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450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25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25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25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250"/>
                                  </p:stCondLst>
                                  <p:childTnLst>
                                    <p:set>
                                      <p:cBhvr>
                                        <p:cTn id="3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33EF92F-6A9C-414B-BF3B-79B806B94753}" type="slidenum">
              <a:rPr lang="en-AU" sz="1200">
                <a:solidFill>
                  <a:srgbClr val="898989"/>
                </a:solidFill>
              </a:rPr>
              <a:pPr eaLnBrk="1" hangingPunct="1"/>
              <a:t>21</a:t>
            </a:fld>
            <a:endParaRPr lang="en-AU" sz="1200">
              <a:solidFill>
                <a:srgbClr val="898989"/>
              </a:solidFill>
            </a:endParaRPr>
          </a:p>
        </p:txBody>
      </p:sp>
      <p:sp>
        <p:nvSpPr>
          <p:cNvPr id="3" name="Rectangle 2"/>
          <p:cNvSpPr/>
          <p:nvPr/>
        </p:nvSpPr>
        <p:spPr>
          <a:xfrm>
            <a:off x="1187450" y="1125538"/>
            <a:ext cx="7561263" cy="5016500"/>
          </a:xfrm>
          <a:prstGeom prst="rect">
            <a:avLst/>
          </a:prstGeom>
        </p:spPr>
        <p:txBody>
          <a:bodyPr>
            <a:spAutoFit/>
          </a:bodyPr>
          <a:lstStyle/>
          <a:p>
            <a:pPr fontAlgn="auto">
              <a:spcBef>
                <a:spcPts val="0"/>
              </a:spcBef>
              <a:spcAft>
                <a:spcPts val="0"/>
              </a:spcAft>
              <a:defRPr/>
            </a:pPr>
            <a:r>
              <a:rPr lang="yo-NG" sz="3200" b="1" kern="0" dirty="0">
                <a:latin typeface="+mn-lt"/>
                <a:ea typeface="Arial"/>
                <a:cs typeface="Arial"/>
                <a:sym typeface="Arial"/>
                <a:rtl val="0"/>
              </a:rPr>
              <a:t>A UC</a:t>
            </a:r>
            <a:r>
              <a:rPr lang="en-AU" sz="3200" b="1" kern="0" dirty="0">
                <a:latin typeface="+mn-lt"/>
                <a:ea typeface="Arial"/>
                <a:cs typeface="Arial"/>
                <a:sym typeface="Arial"/>
                <a:rtl val="0"/>
              </a:rPr>
              <a:t>A</a:t>
            </a:r>
            <a:r>
              <a:rPr lang="yo-NG" sz="3200" b="1" kern="0" dirty="0">
                <a:latin typeface="+mn-lt"/>
                <a:ea typeface="Arial"/>
                <a:cs typeface="Arial"/>
                <a:sym typeface="Arial"/>
                <a:rtl val="0"/>
              </a:rPr>
              <a:t> school?</a:t>
            </a:r>
            <a:r>
              <a:rPr lang="yo-NG" sz="3200" b="1" kern="0" dirty="0">
                <a:solidFill>
                  <a:schemeClr val="accent5"/>
                </a:solidFill>
                <a:latin typeface="+mn-lt"/>
                <a:ea typeface="Arial"/>
                <a:cs typeface="Arial"/>
                <a:sym typeface="Arial"/>
                <a:rtl val="0"/>
              </a:rPr>
              <a:t> </a:t>
            </a:r>
          </a:p>
          <a:p>
            <a:pPr marL="45720" fontAlgn="auto">
              <a:spcBef>
                <a:spcPts val="0"/>
              </a:spcBef>
              <a:spcAft>
                <a:spcPts val="0"/>
              </a:spcAft>
              <a:defRPr/>
            </a:pPr>
            <a:endParaRPr lang="en-AU" sz="3200" b="1" kern="0" dirty="0">
              <a:solidFill>
                <a:schemeClr val="accent5"/>
              </a:solidFill>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 coffee shop owned and operated by a member of the church?</a:t>
            </a:r>
          </a:p>
          <a:p>
            <a:pPr marL="45720" fontAlgn="auto">
              <a:spcBef>
                <a:spcPts val="0"/>
              </a:spcBef>
              <a:spcAft>
                <a:spcPts val="0"/>
              </a:spcAft>
              <a:defRPr/>
            </a:pPr>
            <a:endParaRPr lang="en-AU" sz="3200" b="1" kern="0" dirty="0">
              <a:solidFill>
                <a:srgbClr val="0070C0"/>
              </a:solidFill>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 coffee shop operated by </a:t>
            </a:r>
            <a:r>
              <a:rPr lang="en-AU" sz="3200" b="1" kern="0" dirty="0">
                <a:latin typeface="+mn-lt"/>
                <a:ea typeface="Arial"/>
                <a:cs typeface="Arial"/>
                <a:sym typeface="Arial"/>
                <a:rtl val="0"/>
              </a:rPr>
              <a:t>a c</a:t>
            </a:r>
            <a:r>
              <a:rPr lang="yo-NG" sz="3200" b="1" kern="0" dirty="0">
                <a:latin typeface="+mn-lt"/>
                <a:ea typeface="Arial"/>
                <a:cs typeface="Arial"/>
                <a:sym typeface="Arial"/>
                <a:rtl val="0"/>
              </a:rPr>
              <a:t>ongregation?</a:t>
            </a:r>
          </a:p>
          <a:p>
            <a:pPr marL="45720" fontAlgn="auto">
              <a:spcBef>
                <a:spcPts val="0"/>
              </a:spcBef>
              <a:spcAft>
                <a:spcPts val="0"/>
              </a:spcAft>
              <a:defRPr/>
            </a:pPr>
            <a:endParaRPr lang="yo-NG" sz="3200" b="1" kern="0" dirty="0">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a:t>
            </a:r>
            <a:r>
              <a:rPr lang="en-AU" sz="3200" b="1" kern="0" dirty="0">
                <a:latin typeface="+mn-lt"/>
                <a:ea typeface="Arial"/>
                <a:cs typeface="Arial"/>
                <a:sym typeface="Arial"/>
                <a:rtl val="0"/>
              </a:rPr>
              <a:t>n outside organisation hiring your premises</a:t>
            </a:r>
            <a:r>
              <a:rPr lang="yo-NG" sz="3200" b="1" kern="0" dirty="0">
                <a:latin typeface="+mn-lt"/>
                <a:ea typeface="Arial"/>
                <a:cs typeface="Arial"/>
                <a:sym typeface="Arial"/>
                <a:rtl val="0"/>
              </a:rPr>
              <a:t>? </a:t>
            </a:r>
          </a:p>
          <a:p>
            <a:pPr marL="45720" fontAlgn="auto">
              <a:spcBef>
                <a:spcPts val="0"/>
              </a:spcBef>
              <a:spcAft>
                <a:spcPts val="0"/>
              </a:spcAft>
              <a:defRPr/>
            </a:pPr>
            <a:endParaRPr lang="en-AU" sz="3200" b="1" kern="0" dirty="0">
              <a:solidFill>
                <a:srgbClr val="0070C0"/>
              </a:solidFill>
              <a:latin typeface="Arial"/>
              <a:ea typeface="Arial"/>
              <a:cs typeface="Arial"/>
              <a:sym typeface="Arial"/>
              <a:rtl val="0"/>
            </a:endParaRPr>
          </a:p>
        </p:txBody>
      </p:sp>
      <p:pic>
        <p:nvPicPr>
          <p:cNvPr id="5" name="2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64704" y="6381328"/>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par>
                          <p:cTn id="19" fill="hold">
                            <p:stCondLst>
                              <p:cond delay="0"/>
                            </p:stCondLst>
                            <p:childTnLst>
                              <p:par>
                                <p:cTn id="20" presetID="1" presetClass="mediacall" presetSubtype="0" fill="hold" nodeType="afterEffect">
                                  <p:stCondLst>
                                    <p:cond delay="0"/>
                                  </p:stCondLst>
                                  <p:childTnLst>
                                    <p:cmd type="call" cmd="playFrom(0.0)">
                                      <p:cBhvr>
                                        <p:cTn id="21" dur="5193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33EF92F-6A9C-414B-BF3B-79B806B94753}" type="slidenum">
              <a:rPr lang="en-AU" sz="1200">
                <a:solidFill>
                  <a:srgbClr val="898989"/>
                </a:solidFill>
              </a:rPr>
              <a:pPr eaLnBrk="1" hangingPunct="1"/>
              <a:t>22</a:t>
            </a:fld>
            <a:endParaRPr lang="en-AU" sz="1200">
              <a:solidFill>
                <a:srgbClr val="898989"/>
              </a:solidFill>
            </a:endParaRPr>
          </a:p>
        </p:txBody>
      </p:sp>
      <p:sp>
        <p:nvSpPr>
          <p:cNvPr id="3" name="Rectangle 2"/>
          <p:cNvSpPr/>
          <p:nvPr/>
        </p:nvSpPr>
        <p:spPr>
          <a:xfrm>
            <a:off x="1187450" y="1125538"/>
            <a:ext cx="7561263" cy="5016500"/>
          </a:xfrm>
          <a:prstGeom prst="rect">
            <a:avLst/>
          </a:prstGeom>
        </p:spPr>
        <p:txBody>
          <a:bodyPr>
            <a:spAutoFit/>
          </a:bodyPr>
          <a:lstStyle/>
          <a:p>
            <a:pPr fontAlgn="auto">
              <a:spcBef>
                <a:spcPts val="0"/>
              </a:spcBef>
              <a:spcAft>
                <a:spcPts val="0"/>
              </a:spcAft>
              <a:defRPr/>
            </a:pPr>
            <a:r>
              <a:rPr lang="yo-NG" sz="3200" b="1" kern="0" dirty="0">
                <a:latin typeface="+mn-lt"/>
                <a:ea typeface="Arial"/>
                <a:cs typeface="Arial"/>
                <a:sym typeface="Arial"/>
                <a:rtl val="0"/>
              </a:rPr>
              <a:t>A UC</a:t>
            </a:r>
            <a:r>
              <a:rPr lang="en-AU" sz="3200" b="1" kern="0" dirty="0">
                <a:latin typeface="+mn-lt"/>
                <a:ea typeface="Arial"/>
                <a:cs typeface="Arial"/>
                <a:sym typeface="Arial"/>
                <a:rtl val="0"/>
              </a:rPr>
              <a:t>A</a:t>
            </a:r>
            <a:r>
              <a:rPr lang="yo-NG" sz="3200" b="1" kern="0" dirty="0">
                <a:latin typeface="+mn-lt"/>
                <a:ea typeface="Arial"/>
                <a:cs typeface="Arial"/>
                <a:sym typeface="Arial"/>
                <a:rtl val="0"/>
              </a:rPr>
              <a:t> school?</a:t>
            </a:r>
            <a:r>
              <a:rPr lang="yo-NG" sz="3200" b="1" kern="0" dirty="0">
                <a:solidFill>
                  <a:schemeClr val="accent5"/>
                </a:solidFill>
                <a:latin typeface="+mn-lt"/>
                <a:ea typeface="Arial"/>
                <a:cs typeface="Arial"/>
                <a:sym typeface="Arial"/>
                <a:rtl val="0"/>
              </a:rPr>
              <a:t> </a:t>
            </a:r>
          </a:p>
          <a:p>
            <a:pPr marL="45720" fontAlgn="auto">
              <a:spcBef>
                <a:spcPts val="0"/>
              </a:spcBef>
              <a:spcAft>
                <a:spcPts val="0"/>
              </a:spcAft>
              <a:defRPr/>
            </a:pPr>
            <a:r>
              <a:rPr lang="yo-NG" sz="3200" b="1" kern="0" dirty="0">
                <a:solidFill>
                  <a:schemeClr val="accent5"/>
                </a:solidFill>
                <a:latin typeface="Arial"/>
                <a:ea typeface="Arial"/>
                <a:cs typeface="Arial"/>
                <a:sym typeface="Wingdings"/>
                <a:rtl val="0"/>
              </a:rPr>
              <a:t></a:t>
            </a:r>
            <a:endParaRPr lang="en-AU" sz="3200" b="1" kern="0" dirty="0">
              <a:solidFill>
                <a:schemeClr val="accent5"/>
              </a:solidFill>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 coffee shop owned and operated by a member of the church?</a:t>
            </a:r>
          </a:p>
          <a:p>
            <a:pPr marL="45720" fontAlgn="auto">
              <a:spcBef>
                <a:spcPts val="0"/>
              </a:spcBef>
              <a:spcAft>
                <a:spcPts val="0"/>
              </a:spcAft>
              <a:defRPr/>
            </a:pPr>
            <a:r>
              <a:rPr lang="yo-NG" sz="3200" b="1" kern="0" dirty="0">
                <a:solidFill>
                  <a:srgbClr val="0070C0"/>
                </a:solidFill>
                <a:latin typeface="Arial"/>
                <a:ea typeface="Arial"/>
                <a:cs typeface="Arial"/>
                <a:sym typeface="Wingdings"/>
                <a:rtl val="0"/>
              </a:rPr>
              <a:t></a:t>
            </a:r>
            <a:endParaRPr lang="en-AU" sz="3200" b="1" kern="0" dirty="0">
              <a:solidFill>
                <a:srgbClr val="0070C0"/>
              </a:solidFill>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 coffee shop operated by </a:t>
            </a:r>
            <a:r>
              <a:rPr lang="en-AU" sz="3200" b="1" kern="0" dirty="0">
                <a:latin typeface="+mn-lt"/>
                <a:ea typeface="Arial"/>
                <a:cs typeface="Arial"/>
                <a:sym typeface="Arial"/>
                <a:rtl val="0"/>
              </a:rPr>
              <a:t>a c</a:t>
            </a:r>
            <a:r>
              <a:rPr lang="yo-NG" sz="3200" b="1" kern="0" dirty="0">
                <a:latin typeface="+mn-lt"/>
                <a:ea typeface="Arial"/>
                <a:cs typeface="Arial"/>
                <a:sym typeface="Arial"/>
                <a:rtl val="0"/>
              </a:rPr>
              <a:t>ongregation?</a:t>
            </a:r>
          </a:p>
          <a:p>
            <a:pPr marL="45720" fontAlgn="auto">
              <a:spcBef>
                <a:spcPts val="0"/>
              </a:spcBef>
              <a:spcAft>
                <a:spcPts val="0"/>
              </a:spcAft>
              <a:defRPr/>
            </a:pPr>
            <a:r>
              <a:rPr lang="yo-NG" sz="3200" b="1" kern="0" dirty="0">
                <a:solidFill>
                  <a:schemeClr val="accent5"/>
                </a:solidFill>
                <a:latin typeface="Arial"/>
                <a:ea typeface="Arial"/>
                <a:cs typeface="Arial"/>
                <a:sym typeface="Wingdings"/>
                <a:rtl val="0"/>
              </a:rPr>
              <a:t></a:t>
            </a:r>
            <a:endParaRPr lang="yo-NG" sz="3200" b="1" kern="0" dirty="0">
              <a:latin typeface="Arial"/>
              <a:ea typeface="Arial"/>
              <a:cs typeface="Arial"/>
              <a:sym typeface="Arial"/>
              <a:rtl val="0"/>
            </a:endParaRPr>
          </a:p>
          <a:p>
            <a:pPr fontAlgn="auto">
              <a:spcBef>
                <a:spcPts val="0"/>
              </a:spcBef>
              <a:spcAft>
                <a:spcPts val="0"/>
              </a:spcAft>
              <a:defRPr/>
            </a:pPr>
            <a:r>
              <a:rPr lang="yo-NG" sz="3200" b="1" kern="0" dirty="0">
                <a:latin typeface="+mn-lt"/>
                <a:ea typeface="Arial"/>
                <a:cs typeface="Arial"/>
                <a:sym typeface="Arial"/>
                <a:rtl val="0"/>
              </a:rPr>
              <a:t>A</a:t>
            </a:r>
            <a:r>
              <a:rPr lang="en-AU" sz="3200" b="1" kern="0" dirty="0">
                <a:latin typeface="+mn-lt"/>
                <a:ea typeface="Arial"/>
                <a:cs typeface="Arial"/>
                <a:sym typeface="Arial"/>
                <a:rtl val="0"/>
              </a:rPr>
              <a:t>n outside organisation hiring your premises</a:t>
            </a:r>
            <a:r>
              <a:rPr lang="yo-NG" sz="3200" b="1" kern="0" dirty="0">
                <a:latin typeface="+mn-lt"/>
                <a:ea typeface="Arial"/>
                <a:cs typeface="Arial"/>
                <a:sym typeface="Arial"/>
                <a:rtl val="0"/>
              </a:rPr>
              <a:t>? </a:t>
            </a:r>
          </a:p>
          <a:p>
            <a:pPr marL="45720" fontAlgn="auto">
              <a:spcBef>
                <a:spcPts val="0"/>
              </a:spcBef>
              <a:spcAft>
                <a:spcPts val="0"/>
              </a:spcAft>
              <a:defRPr/>
            </a:pPr>
            <a:r>
              <a:rPr lang="yo-NG" sz="3200" b="1" kern="0" dirty="0">
                <a:solidFill>
                  <a:srgbClr val="0070C0"/>
                </a:solidFill>
                <a:latin typeface="Arial"/>
                <a:ea typeface="Arial"/>
                <a:cs typeface="Arial"/>
                <a:sym typeface="Wingdings"/>
                <a:rtl val="0"/>
              </a:rPr>
              <a:t></a:t>
            </a:r>
            <a:endParaRPr lang="en-AU" sz="3200" b="1" kern="0" dirty="0">
              <a:solidFill>
                <a:srgbClr val="0070C0"/>
              </a:solidFill>
              <a:latin typeface="Arial"/>
              <a:ea typeface="Arial"/>
              <a:cs typeface="Arial"/>
              <a:sym typeface="Arial"/>
              <a:rtl val="0"/>
            </a:endParaRPr>
          </a:p>
        </p:txBody>
      </p:sp>
      <p:pic>
        <p:nvPicPr>
          <p:cNvPr id="4" name="slide 2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640" y="2132856"/>
            <a:ext cx="812800" cy="812800"/>
          </a:xfrm>
          <a:prstGeom prst="rect">
            <a:avLst/>
          </a:prstGeom>
        </p:spPr>
      </p:pic>
    </p:spTree>
    <p:extLst>
      <p:ext uri="{BB962C8B-B14F-4D97-AF65-F5344CB8AC3E}">
        <p14:creationId xmlns:p14="http://schemas.microsoft.com/office/powerpoint/2010/main" val="3640554352"/>
      </p:ext>
    </p:extLst>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50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85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145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1700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2150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260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3300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par>
                          <p:cTn id="21" fill="hold">
                            <p:stCondLst>
                              <p:cond delay="33000"/>
                            </p:stCondLst>
                            <p:childTnLst>
                              <p:par>
                                <p:cTn id="22" presetID="1" presetClass="mediacall" presetSubtype="0" fill="hold" nodeType="afterEffect">
                                  <p:stCondLst>
                                    <p:cond delay="0"/>
                                  </p:stCondLst>
                                  <p:childTnLst>
                                    <p:cmd type="call" cmd="playFrom(0.0)">
                                      <p:cBhvr>
                                        <p:cTn id="23" dur="546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2522538" y="1746250"/>
            <a:ext cx="3556000" cy="27146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642CDAF-A7A1-1842-BB38-9F17C35F0036}" type="slidenum">
              <a:rPr lang="en-AU" sz="1200">
                <a:solidFill>
                  <a:srgbClr val="898989"/>
                </a:solidFill>
              </a:rPr>
              <a:pPr eaLnBrk="1" hangingPunct="1"/>
              <a:t>23</a:t>
            </a:fld>
            <a:endParaRPr lang="en-AU" sz="1200">
              <a:solidFill>
                <a:srgbClr val="898989"/>
              </a:solidFill>
            </a:endParaRPr>
          </a:p>
        </p:txBody>
      </p:sp>
      <p:sp>
        <p:nvSpPr>
          <p:cNvPr id="5" name="Oval 4"/>
          <p:cNvSpPr/>
          <p:nvPr/>
        </p:nvSpPr>
        <p:spPr>
          <a:xfrm>
            <a:off x="3203575" y="260350"/>
            <a:ext cx="2305050" cy="1223963"/>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7" name="Oval 6"/>
          <p:cNvSpPr/>
          <p:nvPr/>
        </p:nvSpPr>
        <p:spPr>
          <a:xfrm>
            <a:off x="6156325" y="908050"/>
            <a:ext cx="2303463" cy="1225550"/>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8" name="Oval 7"/>
          <p:cNvSpPr/>
          <p:nvPr/>
        </p:nvSpPr>
        <p:spPr>
          <a:xfrm>
            <a:off x="280988" y="1287463"/>
            <a:ext cx="2303462" cy="1223962"/>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9" name="Oval 8"/>
          <p:cNvSpPr/>
          <p:nvPr/>
        </p:nvSpPr>
        <p:spPr>
          <a:xfrm>
            <a:off x="444500" y="3370263"/>
            <a:ext cx="2303463" cy="1223962"/>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10" name="Oval 9"/>
          <p:cNvSpPr/>
          <p:nvPr/>
        </p:nvSpPr>
        <p:spPr>
          <a:xfrm>
            <a:off x="5940425" y="3068638"/>
            <a:ext cx="2303463" cy="1223962"/>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11" name="Oval 10"/>
          <p:cNvSpPr/>
          <p:nvPr/>
        </p:nvSpPr>
        <p:spPr>
          <a:xfrm>
            <a:off x="3276600" y="4508500"/>
            <a:ext cx="2303463" cy="1223963"/>
          </a:xfrm>
          <a:prstGeom prst="ellipse">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en-US" kern="0">
              <a:sym typeface="Arial"/>
              <a:rtl val="0"/>
            </a:endParaRPr>
          </a:p>
        </p:txBody>
      </p:sp>
      <p:sp>
        <p:nvSpPr>
          <p:cNvPr id="6" name="Rectangle 5"/>
          <p:cNvSpPr>
            <a:spLocks noChangeArrowheads="1"/>
          </p:cNvSpPr>
          <p:nvPr/>
        </p:nvSpPr>
        <p:spPr bwMode="auto">
          <a:xfrm>
            <a:off x="3132138" y="333375"/>
            <a:ext cx="24479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AU" b="1" dirty="0"/>
              <a:t>Promote strong</a:t>
            </a:r>
            <a:br>
              <a:rPr lang="en-AU" b="1" dirty="0"/>
            </a:br>
            <a:r>
              <a:rPr lang="en-AU" b="1" dirty="0"/>
              <a:t>leadership and</a:t>
            </a:r>
            <a:br>
              <a:rPr lang="en-AU" b="1" dirty="0"/>
            </a:br>
            <a:r>
              <a:rPr lang="en-AU" b="1" dirty="0"/>
              <a:t>governance, and a </a:t>
            </a:r>
            <a:br>
              <a:rPr lang="en-AU" b="1" dirty="0"/>
            </a:br>
            <a:r>
              <a:rPr lang="en-AU" b="1" dirty="0"/>
              <a:t>culture of child safety</a:t>
            </a:r>
          </a:p>
        </p:txBody>
      </p:sp>
      <p:sp>
        <p:nvSpPr>
          <p:cNvPr id="12" name="Rectangle 11"/>
          <p:cNvSpPr>
            <a:spLocks noChangeArrowheads="1"/>
          </p:cNvSpPr>
          <p:nvPr/>
        </p:nvSpPr>
        <p:spPr bwMode="auto">
          <a:xfrm>
            <a:off x="611188" y="1484313"/>
            <a:ext cx="1912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AU" dirty="0"/>
              <a:t>  </a:t>
            </a:r>
            <a:r>
              <a:rPr lang="en-AU" b="1" dirty="0"/>
              <a:t>Promote access, </a:t>
            </a:r>
            <a:br>
              <a:rPr lang="en-AU" b="1" dirty="0"/>
            </a:br>
            <a:r>
              <a:rPr lang="en-AU" b="1" dirty="0"/>
              <a:t>equity and diversity </a:t>
            </a:r>
            <a:endParaRPr lang="en-US" b="1" dirty="0"/>
          </a:p>
        </p:txBody>
      </p:sp>
      <p:sp>
        <p:nvSpPr>
          <p:cNvPr id="13" name="Rectangle 12"/>
          <p:cNvSpPr>
            <a:spLocks noChangeArrowheads="1"/>
          </p:cNvSpPr>
          <p:nvPr/>
        </p:nvSpPr>
        <p:spPr bwMode="auto">
          <a:xfrm>
            <a:off x="620713" y="3716338"/>
            <a:ext cx="1946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AU" b="1" dirty="0"/>
              <a:t>Promote appropriate</a:t>
            </a:r>
            <a:br>
              <a:rPr lang="en-AU" b="1" dirty="0"/>
            </a:br>
            <a:r>
              <a:rPr lang="en-AU" b="1" dirty="0"/>
              <a:t>behaviour</a:t>
            </a:r>
            <a:endParaRPr lang="en-US" b="1" dirty="0"/>
          </a:p>
        </p:txBody>
      </p:sp>
      <p:sp>
        <p:nvSpPr>
          <p:cNvPr id="14" name="Rectangle 13"/>
          <p:cNvSpPr>
            <a:spLocks noChangeArrowheads="1"/>
          </p:cNvSpPr>
          <p:nvPr/>
        </p:nvSpPr>
        <p:spPr bwMode="auto">
          <a:xfrm>
            <a:off x="3559175" y="4797425"/>
            <a:ext cx="1704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AU" b="1" dirty="0"/>
              <a:t>Recruit, train and </a:t>
            </a:r>
            <a:br>
              <a:rPr lang="en-AU" b="1" dirty="0"/>
            </a:br>
            <a:r>
              <a:rPr lang="en-AU" b="1" dirty="0"/>
              <a:t>supervise </a:t>
            </a:r>
            <a:br>
              <a:rPr lang="en-AU" b="1" dirty="0"/>
            </a:br>
            <a:r>
              <a:rPr lang="en-AU" b="1" dirty="0"/>
              <a:t>workers well</a:t>
            </a:r>
          </a:p>
        </p:txBody>
      </p:sp>
      <p:sp>
        <p:nvSpPr>
          <p:cNvPr id="15" name="Rectangle 14"/>
          <p:cNvSpPr>
            <a:spLocks noChangeArrowheads="1"/>
          </p:cNvSpPr>
          <p:nvPr/>
        </p:nvSpPr>
        <p:spPr bwMode="auto">
          <a:xfrm>
            <a:off x="5076825" y="981075"/>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AU" dirty="0"/>
              <a:t>	</a:t>
            </a:r>
          </a:p>
          <a:p>
            <a:pPr algn="ctr"/>
            <a:r>
              <a:rPr lang="en-AU" b="1" dirty="0"/>
              <a:t>Manage risk, promote </a:t>
            </a:r>
            <a:br>
              <a:rPr lang="en-AU" b="1" dirty="0"/>
            </a:br>
            <a:r>
              <a:rPr lang="en-AU" b="1" dirty="0"/>
              <a:t>safety  and respond </a:t>
            </a:r>
            <a:br>
              <a:rPr lang="en-AU" b="1" dirty="0"/>
            </a:br>
            <a:r>
              <a:rPr lang="en-AU" b="1" dirty="0"/>
              <a:t>to concerns</a:t>
            </a:r>
          </a:p>
        </p:txBody>
      </p:sp>
      <p:sp>
        <p:nvSpPr>
          <p:cNvPr id="16" name="Rectangle 15"/>
          <p:cNvSpPr>
            <a:spLocks noChangeArrowheads="1"/>
          </p:cNvSpPr>
          <p:nvPr/>
        </p:nvSpPr>
        <p:spPr bwMode="auto">
          <a:xfrm>
            <a:off x="6065838" y="3357563"/>
            <a:ext cx="20462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AU" b="1" dirty="0"/>
              <a:t>Promote child, family </a:t>
            </a:r>
            <a:br>
              <a:rPr lang="en-AU" b="1" dirty="0"/>
            </a:br>
            <a:r>
              <a:rPr lang="en-AU" b="1" dirty="0"/>
              <a:t>and community </a:t>
            </a:r>
          </a:p>
          <a:p>
            <a:pPr algn="ctr"/>
            <a:r>
              <a:rPr lang="en-AU" b="1" dirty="0"/>
              <a:t>participation </a:t>
            </a:r>
            <a:endParaRPr lang="en-US" b="1" dirty="0"/>
          </a:p>
        </p:txBody>
      </p:sp>
      <p:sp>
        <p:nvSpPr>
          <p:cNvPr id="4" name="TextBox 3"/>
          <p:cNvSpPr txBox="1"/>
          <p:nvPr/>
        </p:nvSpPr>
        <p:spPr>
          <a:xfrm>
            <a:off x="451532" y="4720005"/>
            <a:ext cx="2536292" cy="1631216"/>
          </a:xfrm>
          <a:prstGeom prst="rect">
            <a:avLst/>
          </a:prstGeom>
          <a:noFill/>
        </p:spPr>
        <p:txBody>
          <a:bodyPr wrap="square" rtlCol="0">
            <a:spAutoFit/>
          </a:bodyPr>
          <a:lstStyle/>
          <a:p>
            <a:r>
              <a:rPr lang="en-AU" sz="3600" b="1" kern="0" dirty="0">
                <a:solidFill>
                  <a:srgbClr val="FF0000"/>
                </a:solidFill>
                <a:latin typeface="+mn-lt"/>
                <a:ea typeface="Arial"/>
                <a:cs typeface="Arial"/>
                <a:rtl val="0"/>
              </a:rPr>
              <a:t>Policy Actions – </a:t>
            </a:r>
            <a:r>
              <a:rPr lang="en-AU" sz="2400" b="1" kern="0" dirty="0">
                <a:solidFill>
                  <a:srgbClr val="FF0000"/>
                </a:solidFill>
                <a:latin typeface="+mn-lt"/>
                <a:ea typeface="Arial"/>
                <a:cs typeface="Arial"/>
                <a:rtl val="0"/>
              </a:rPr>
              <a:t>page 4</a:t>
            </a:r>
          </a:p>
        </p:txBody>
      </p:sp>
      <p:pic>
        <p:nvPicPr>
          <p:cNvPr id="17" name="slide 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48680" y="1700808"/>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grpId="0" nodeType="withEffect">
                                  <p:stCondLst>
                                    <p:cond delay="1750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2400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2950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3400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4000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47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7000"/>
                            </p:stCondLst>
                            <p:childTnLst>
                              <p:par>
                                <p:cTn id="20" presetID="1" presetClass="mediacall" presetSubtype="0" fill="hold" nodeType="afterEffect">
                                  <p:stCondLst>
                                    <p:cond delay="0"/>
                                  </p:stCondLst>
                                  <p:childTnLst>
                                    <p:cmd type="call" cmd="playFrom(0.0)">
                                      <p:cBhvr>
                                        <p:cTn id="21" dur="7429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17"/>
                </p:tgtEl>
              </p:cMediaNode>
            </p:audio>
          </p:childTnLst>
        </p:cTn>
      </p:par>
    </p:tnLst>
    <p:bldLst>
      <p:bldP spid="6"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620713"/>
            <a:ext cx="6337300" cy="1655762"/>
          </a:xfrm>
        </p:spPr>
        <p:txBody>
          <a:bodyPr/>
          <a:lstStyle/>
          <a:p>
            <a:pPr algn="l"/>
            <a:r>
              <a:rPr lang="en-AU" b="1">
                <a:solidFill>
                  <a:srgbClr val="FF0000"/>
                </a:solidFill>
                <a:latin typeface="Calibri" charset="0"/>
              </a:rPr>
              <a:t>B</a:t>
            </a:r>
            <a:r>
              <a:rPr lang="en-AU" b="1" i="1">
                <a:solidFill>
                  <a:srgbClr val="FF0000"/>
                </a:solidFill>
                <a:latin typeface="Calibri" charset="0"/>
              </a:rPr>
              <a:t>.  </a:t>
            </a:r>
            <a:r>
              <a:rPr lang="en-AU" b="1">
                <a:solidFill>
                  <a:srgbClr val="FF0000"/>
                </a:solidFill>
                <a:latin typeface="Calibri" charset="0"/>
              </a:rPr>
              <a:t>Making our church safe for children</a:t>
            </a:r>
          </a:p>
        </p:txBody>
      </p:sp>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D8694CED-61C7-0143-8274-16F0E0F1583E}" type="slidenum">
              <a:rPr lang="en-AU" sz="1200">
                <a:solidFill>
                  <a:srgbClr val="898989"/>
                </a:solidFill>
              </a:rPr>
              <a:pPr eaLnBrk="1" hangingPunct="1"/>
              <a:t>24</a:t>
            </a:fld>
            <a:endParaRPr lang="en-AU" sz="1200">
              <a:solidFill>
                <a:srgbClr val="898989"/>
              </a:solidFill>
            </a:endParaRPr>
          </a:p>
        </p:txBody>
      </p:sp>
      <p:sp>
        <p:nvSpPr>
          <p:cNvPr id="6" name="Rectangle 5"/>
          <p:cNvSpPr/>
          <p:nvPr/>
        </p:nvSpPr>
        <p:spPr>
          <a:xfrm>
            <a:off x="812800" y="2349500"/>
            <a:ext cx="7072313" cy="3708400"/>
          </a:xfrm>
          <a:prstGeom prst="rect">
            <a:avLst/>
          </a:prstGeom>
        </p:spPr>
        <p:txBody>
          <a:bodyPr>
            <a:spAutoFit/>
          </a:bodyPr>
          <a:lstStyle/>
          <a:p>
            <a:pPr marL="45720" fontAlgn="auto">
              <a:spcBef>
                <a:spcPts val="600"/>
              </a:spcBef>
              <a:spcAft>
                <a:spcPts val="0"/>
              </a:spcAft>
              <a:defRPr/>
            </a:pPr>
            <a:r>
              <a:rPr lang="en-AU" sz="2800" b="1" kern="0" dirty="0">
                <a:latin typeface="+mn-lt"/>
                <a:ea typeface="Arial"/>
                <a:cs typeface="Arial"/>
                <a:sym typeface="Webdings"/>
                <a:rtl val="0"/>
              </a:rPr>
              <a:t>All churches – agencies – events must be safe for children.</a:t>
            </a:r>
          </a:p>
          <a:p>
            <a:pPr marL="45720" fontAlgn="auto">
              <a:spcBef>
                <a:spcPts val="600"/>
              </a:spcBef>
              <a:spcAft>
                <a:spcPts val="0"/>
              </a:spcAft>
              <a:defRPr/>
            </a:pPr>
            <a:r>
              <a:rPr lang="en-AU" sz="2800" b="1" kern="0" dirty="0">
                <a:latin typeface="+mn-lt"/>
                <a:ea typeface="Arial"/>
                <a:cs typeface="Arial"/>
                <a:sym typeface="Webdings"/>
                <a:rtl val="0"/>
              </a:rPr>
              <a:t>It is a moral and legal responsibility.</a:t>
            </a:r>
          </a:p>
          <a:p>
            <a:pPr marL="45720" fontAlgn="auto">
              <a:spcBef>
                <a:spcPts val="600"/>
              </a:spcBef>
              <a:spcAft>
                <a:spcPts val="0"/>
              </a:spcAft>
              <a:defRPr/>
            </a:pPr>
            <a:r>
              <a:rPr lang="en-AU" sz="2800" b="1" kern="0" dirty="0">
                <a:latin typeface="+mn-lt"/>
                <a:ea typeface="Arial"/>
                <a:cs typeface="Arial"/>
                <a:sym typeface="Arial"/>
                <a:rtl val="0"/>
              </a:rPr>
              <a:t>Child abuse is any act that endangers a child’s physical or emotional health or development.</a:t>
            </a:r>
            <a:r>
              <a:rPr lang="en-AU" sz="2800" b="1" i="1" kern="0" dirty="0">
                <a:solidFill>
                  <a:schemeClr val="accent3">
                    <a:lumMod val="50000"/>
                  </a:schemeClr>
                </a:solidFill>
                <a:latin typeface="+mn-lt"/>
                <a:ea typeface="Arial"/>
                <a:cs typeface="Arial"/>
                <a:sym typeface="Webdings"/>
                <a:rtl val="0"/>
              </a:rPr>
              <a:t> </a:t>
            </a:r>
          </a:p>
          <a:p>
            <a:pPr marL="45720" fontAlgn="auto">
              <a:spcBef>
                <a:spcPts val="600"/>
              </a:spcBef>
              <a:spcAft>
                <a:spcPts val="0"/>
              </a:spcAft>
              <a:defRPr/>
            </a:pPr>
            <a:r>
              <a:rPr lang="en-AU" sz="2800" b="1" i="1" kern="0" dirty="0">
                <a:solidFill>
                  <a:srgbClr val="FF0000"/>
                </a:solidFill>
                <a:latin typeface="+mn-lt"/>
                <a:ea typeface="Arial"/>
                <a:cs typeface="Arial"/>
                <a:sym typeface="Webdings"/>
                <a:rtl val="0"/>
              </a:rPr>
              <a:t>Remember:  </a:t>
            </a:r>
            <a:r>
              <a:rPr lang="en-AU" sz="2800" b="1" i="1" kern="0" dirty="0">
                <a:solidFill>
                  <a:schemeClr val="tx1"/>
                </a:solidFill>
                <a:latin typeface="+mn-lt"/>
                <a:ea typeface="Arial"/>
                <a:cs typeface="Arial"/>
                <a:sym typeface="Webdings"/>
                <a:rtl val="0"/>
              </a:rPr>
              <a:t>A child is anyone under the age of 18.</a:t>
            </a:r>
          </a:p>
          <a:p>
            <a:pPr marL="45720" fontAlgn="auto">
              <a:spcBef>
                <a:spcPts val="0"/>
              </a:spcBef>
              <a:spcAft>
                <a:spcPts val="0"/>
              </a:spcAft>
              <a:defRPr/>
            </a:pPr>
            <a:endParaRPr lang="en-AU" sz="2400" b="1" kern="0" dirty="0">
              <a:latin typeface="+mn-lt"/>
              <a:ea typeface="Arial"/>
              <a:cs typeface="Arial"/>
              <a:sym typeface="Arial"/>
              <a:rtl val="0"/>
            </a:endParaRPr>
          </a:p>
        </p:txBody>
      </p:sp>
      <p:pic>
        <p:nvPicPr>
          <p:cNvPr id="5" name="slide 2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2696" y="234888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par>
                          <p:cTn id="23" fill="hold">
                            <p:stCondLst>
                              <p:cond delay="0"/>
                            </p:stCondLst>
                            <p:childTnLst>
                              <p:par>
                                <p:cTn id="24" presetID="1" presetClass="mediacall" presetSubtype="0" fill="hold" nodeType="afterEffect">
                                  <p:stCondLst>
                                    <p:cond delay="0"/>
                                  </p:stCondLst>
                                  <p:childTnLst>
                                    <p:cmd type="call" cmd="playFrom(0.0)">
                                      <p:cBhvr>
                                        <p:cTn id="25" dur="1309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EBE62B6-E3FC-D84B-9D4A-12909DE82F3F}" type="slidenum">
              <a:rPr lang="en-AU" sz="1200">
                <a:solidFill>
                  <a:srgbClr val="898989"/>
                </a:solidFill>
              </a:rPr>
              <a:pPr eaLnBrk="1" hangingPunct="1"/>
              <a:t>25</a:t>
            </a:fld>
            <a:endParaRPr lang="en-AU" sz="1200">
              <a:solidFill>
                <a:srgbClr val="898989"/>
              </a:solidFill>
            </a:endParaRPr>
          </a:p>
        </p:txBody>
      </p:sp>
      <p:pic>
        <p:nvPicPr>
          <p:cNvPr id="256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476250"/>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106488" y="2565400"/>
            <a:ext cx="6559550" cy="3570288"/>
          </a:xfrm>
          <a:prstGeom prst="rect">
            <a:avLst/>
          </a:prstGeom>
        </p:spPr>
        <p:txBody>
          <a:bodyPr>
            <a:spAutoFit/>
          </a:bodyPr>
          <a:lstStyle/>
          <a:p>
            <a:pPr marL="45720" fontAlgn="auto">
              <a:spcBef>
                <a:spcPts val="0"/>
              </a:spcBef>
              <a:spcAft>
                <a:spcPts val="1200"/>
              </a:spcAft>
              <a:defRPr/>
            </a:pPr>
            <a:r>
              <a:rPr lang="yo-NG" sz="2800" b="1" kern="0" dirty="0">
                <a:latin typeface="+mn-lt"/>
                <a:ea typeface="Arial"/>
                <a:cs typeface="Arial"/>
                <a:sym typeface="Arial"/>
                <a:rtl val="0"/>
              </a:rPr>
              <a:t>There are many </a:t>
            </a:r>
            <a:r>
              <a:rPr lang="en-AU" sz="2800" b="1" kern="0" dirty="0">
                <a:latin typeface="+mn-lt"/>
                <a:ea typeface="Arial"/>
                <a:cs typeface="Arial"/>
                <a:sym typeface="Arial"/>
                <a:rtl val="0"/>
              </a:rPr>
              <a:t>myths or </a:t>
            </a:r>
            <a:r>
              <a:rPr lang="yo-NG" sz="2800" b="1" kern="0" dirty="0">
                <a:latin typeface="+mn-lt"/>
                <a:ea typeface="Arial"/>
                <a:cs typeface="Arial"/>
                <a:sym typeface="Arial"/>
                <a:rtl val="0"/>
              </a:rPr>
              <a:t>falsehoods about child sexual abuse. </a:t>
            </a:r>
            <a:r>
              <a:rPr lang="en-AU" sz="2800" b="1" kern="0" dirty="0">
                <a:latin typeface="+mn-lt"/>
                <a:ea typeface="Arial"/>
                <a:cs typeface="Arial"/>
                <a:sym typeface="Arial"/>
                <a:rtl val="0"/>
              </a:rPr>
              <a:t>Some </a:t>
            </a:r>
            <a:r>
              <a:rPr lang="yo-NG" sz="2800" b="1" kern="0" dirty="0">
                <a:latin typeface="+mn-lt"/>
                <a:ea typeface="Arial"/>
                <a:cs typeface="Arial"/>
                <a:sym typeface="Arial"/>
                <a:rtl val="0"/>
              </a:rPr>
              <a:t>are listed and commented on in the </a:t>
            </a:r>
            <a:r>
              <a:rPr lang="yo-NG" sz="2800" b="1" i="1" kern="0" dirty="0">
                <a:latin typeface="+mn-lt"/>
                <a:ea typeface="Arial"/>
                <a:cs typeface="Arial"/>
                <a:sym typeface="Arial"/>
                <a:rtl val="0"/>
              </a:rPr>
              <a:t>Participant’s </a:t>
            </a:r>
            <a:r>
              <a:rPr lang="en-AU" sz="2800" b="1" i="1" kern="0" dirty="0">
                <a:latin typeface="+mn-lt"/>
                <a:ea typeface="Arial"/>
                <a:cs typeface="Arial"/>
                <a:sym typeface="Arial"/>
                <a:rtl val="0"/>
              </a:rPr>
              <a:t>B</a:t>
            </a:r>
            <a:r>
              <a:rPr lang="yo-NG" sz="2800" b="1" i="1" kern="0" dirty="0">
                <a:latin typeface="+mn-lt"/>
                <a:ea typeface="Arial"/>
                <a:cs typeface="Arial"/>
                <a:sym typeface="Arial"/>
                <a:rtl val="0"/>
              </a:rPr>
              <a:t>ooklet</a:t>
            </a:r>
            <a:r>
              <a:rPr lang="en-AU" sz="2800" b="1" i="1" kern="0" dirty="0">
                <a:latin typeface="+mn-lt"/>
                <a:ea typeface="Arial"/>
                <a:cs typeface="Arial"/>
                <a:sym typeface="Arial"/>
                <a:rtl val="0"/>
              </a:rPr>
              <a:t>, </a:t>
            </a:r>
            <a:r>
              <a:rPr lang="en-AU" sz="2800" b="1" kern="0" dirty="0">
                <a:latin typeface="+mn-lt"/>
                <a:ea typeface="Arial"/>
                <a:cs typeface="Arial"/>
                <a:sym typeface="Arial"/>
                <a:rtl val="0"/>
              </a:rPr>
              <a:t>page 5-6.</a:t>
            </a:r>
            <a:endParaRPr lang="yo-NG" sz="2800" b="1" kern="0" dirty="0">
              <a:latin typeface="+mn-lt"/>
              <a:ea typeface="Arial"/>
              <a:cs typeface="Arial"/>
              <a:sym typeface="Arial"/>
              <a:rtl val="0"/>
            </a:endParaRPr>
          </a:p>
          <a:p>
            <a:pPr marL="45720" fontAlgn="auto">
              <a:spcBef>
                <a:spcPts val="0"/>
              </a:spcBef>
              <a:spcAft>
                <a:spcPts val="0"/>
              </a:spcAft>
              <a:defRPr/>
            </a:pPr>
            <a:r>
              <a:rPr lang="yo-NG" sz="2800" b="1" kern="0" dirty="0">
                <a:latin typeface="+mn-lt"/>
                <a:ea typeface="Arial"/>
                <a:cs typeface="Arial"/>
                <a:sym typeface="Arial"/>
                <a:rtl val="0"/>
              </a:rPr>
              <a:t>Consider these now</a:t>
            </a:r>
            <a:r>
              <a:rPr lang="en-AU" sz="2800" b="1" kern="0" dirty="0">
                <a:latin typeface="+mn-lt"/>
                <a:ea typeface="Arial"/>
                <a:cs typeface="Arial"/>
                <a:sym typeface="Arial"/>
                <a:rtl val="0"/>
              </a:rPr>
              <a:t>, as well as the facts beneath.</a:t>
            </a:r>
          </a:p>
          <a:p>
            <a:pPr marL="45720" fontAlgn="auto">
              <a:spcBef>
                <a:spcPts val="0"/>
              </a:spcBef>
              <a:spcAft>
                <a:spcPts val="0"/>
              </a:spcAft>
              <a:defRPr/>
            </a:pPr>
            <a:endParaRPr lang="en-AU" sz="2400" b="1" kern="0" dirty="0">
              <a:latin typeface="+mn-lt"/>
              <a:ea typeface="Arial"/>
              <a:cs typeface="Arial"/>
              <a:sym typeface="Arial"/>
              <a:rtl val="0"/>
            </a:endParaRPr>
          </a:p>
          <a:p>
            <a:pPr fontAlgn="auto">
              <a:spcBef>
                <a:spcPts val="0"/>
              </a:spcBef>
              <a:spcAft>
                <a:spcPts val="0"/>
              </a:spcAft>
              <a:defRPr/>
            </a:pPr>
            <a:endParaRPr lang="en-AU" sz="2400" kern="0" dirty="0">
              <a:latin typeface="+mn-lt"/>
              <a:ea typeface="Arial"/>
              <a:cs typeface="Arial"/>
              <a:sym typeface="Arial"/>
              <a:rtl val="0"/>
            </a:endParaRPr>
          </a:p>
        </p:txBody>
      </p:sp>
      <p:sp>
        <p:nvSpPr>
          <p:cNvPr id="6" name="Rectangle 5"/>
          <p:cNvSpPr/>
          <p:nvPr/>
        </p:nvSpPr>
        <p:spPr>
          <a:xfrm>
            <a:off x="2627313" y="765175"/>
            <a:ext cx="5832475" cy="1322388"/>
          </a:xfrm>
          <a:prstGeom prst="rect">
            <a:avLst/>
          </a:prstGeom>
        </p:spPr>
        <p:txBody>
          <a:bodyPr>
            <a:spAutoFit/>
          </a:bodyPr>
          <a:lstStyle/>
          <a:p>
            <a:pPr fontAlgn="auto">
              <a:spcBef>
                <a:spcPts val="0"/>
              </a:spcBef>
              <a:spcAft>
                <a:spcPts val="0"/>
              </a:spcAft>
              <a:defRPr/>
            </a:pPr>
            <a:r>
              <a:rPr lang="en-AU" sz="4000" b="1" kern="0" dirty="0">
                <a:solidFill>
                  <a:srgbClr val="FF0000"/>
                </a:solidFill>
                <a:latin typeface="+mn-lt"/>
                <a:ea typeface="Arial"/>
                <a:cs typeface="Arial"/>
                <a:sym typeface="Arial"/>
                <a:rtl val="0"/>
              </a:rPr>
              <a:t>Reflect – M</a:t>
            </a:r>
            <a:r>
              <a:rPr lang="yo-NG" sz="4000" b="1" kern="0" dirty="0">
                <a:solidFill>
                  <a:srgbClr val="FF0000"/>
                </a:solidFill>
                <a:latin typeface="+mn-lt"/>
                <a:ea typeface="Arial"/>
                <a:cs typeface="Arial"/>
                <a:sym typeface="Arial"/>
                <a:rtl val="0"/>
              </a:rPr>
              <a:t>yths </a:t>
            </a:r>
            <a:r>
              <a:rPr lang="en-AU" sz="4000" b="1" kern="0" dirty="0">
                <a:solidFill>
                  <a:srgbClr val="FF0000"/>
                </a:solidFill>
                <a:latin typeface="+mn-lt"/>
                <a:ea typeface="Arial"/>
                <a:cs typeface="Arial"/>
                <a:sym typeface="Arial"/>
                <a:rtl val="0"/>
              </a:rPr>
              <a:t>and truths </a:t>
            </a:r>
            <a:r>
              <a:rPr lang="yo-NG" sz="4000" b="1" kern="0" dirty="0">
                <a:solidFill>
                  <a:srgbClr val="FF0000"/>
                </a:solidFill>
                <a:latin typeface="+mn-lt"/>
                <a:ea typeface="Arial"/>
                <a:cs typeface="Arial"/>
                <a:sym typeface="Arial"/>
                <a:rtl val="0"/>
              </a:rPr>
              <a:t>about </a:t>
            </a:r>
            <a:r>
              <a:rPr lang="en-AU" sz="4000" b="1" kern="0" dirty="0">
                <a:solidFill>
                  <a:srgbClr val="FF0000"/>
                </a:solidFill>
                <a:latin typeface="+mn-lt"/>
                <a:ea typeface="Arial"/>
                <a:cs typeface="Arial"/>
                <a:sym typeface="Arial"/>
                <a:rtl val="0"/>
              </a:rPr>
              <a:t>child </a:t>
            </a:r>
            <a:r>
              <a:rPr lang="yo-NG" sz="4000" b="1" kern="0" dirty="0">
                <a:solidFill>
                  <a:srgbClr val="FF0000"/>
                </a:solidFill>
                <a:latin typeface="+mn-lt"/>
                <a:ea typeface="Arial"/>
                <a:cs typeface="Arial"/>
                <a:sym typeface="Arial"/>
                <a:rtl val="0"/>
              </a:rPr>
              <a:t>abuse</a:t>
            </a:r>
            <a:endParaRPr lang="en-US" sz="4000" kern="0" dirty="0">
              <a:latin typeface="+mn-lt"/>
              <a:ea typeface="Arial"/>
              <a:cs typeface="Arial"/>
              <a:sym typeface="Arial"/>
              <a:rtl val="0"/>
            </a:endParaRPr>
          </a:p>
        </p:txBody>
      </p:sp>
      <p:pic>
        <p:nvPicPr>
          <p:cNvPr id="5" name="slide 2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04664" y="2060848"/>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A92E3D4-88D5-274C-ACFB-07F6950778F4}" type="slidenum">
              <a:rPr lang="en-AU" sz="1200">
                <a:solidFill>
                  <a:srgbClr val="898989"/>
                </a:solidFill>
              </a:rPr>
              <a:pPr eaLnBrk="1" hangingPunct="1"/>
              <a:t>26</a:t>
            </a:fld>
            <a:endParaRPr lang="en-AU" sz="1200">
              <a:solidFill>
                <a:srgbClr val="898989"/>
              </a:solidFill>
            </a:endParaRPr>
          </a:p>
        </p:txBody>
      </p:sp>
      <p:sp>
        <p:nvSpPr>
          <p:cNvPr id="5" name="Rectangle 4"/>
          <p:cNvSpPr/>
          <p:nvPr/>
        </p:nvSpPr>
        <p:spPr>
          <a:xfrm>
            <a:off x="1331913" y="692150"/>
            <a:ext cx="6389687" cy="646113"/>
          </a:xfrm>
          <a:prstGeom prst="rect">
            <a:avLst/>
          </a:prstGeom>
        </p:spPr>
        <p:txBody>
          <a:bodyPr>
            <a:spAutoFit/>
          </a:bodyPr>
          <a:lstStyle/>
          <a:p>
            <a:pPr marL="45720" fontAlgn="auto">
              <a:spcBef>
                <a:spcPts val="0"/>
              </a:spcBef>
              <a:spcAft>
                <a:spcPts val="0"/>
              </a:spcAft>
              <a:defRPr/>
            </a:pPr>
            <a:endParaRPr lang="en-AU" sz="1800" b="1" u="sng" kern="0" dirty="0">
              <a:latin typeface="+mn-lt"/>
              <a:ea typeface="Arial"/>
              <a:cs typeface="Arial"/>
              <a:sym typeface="Arial"/>
              <a:rtl val="0"/>
            </a:endParaRPr>
          </a:p>
          <a:p>
            <a:pPr fontAlgn="auto">
              <a:spcBef>
                <a:spcPts val="0"/>
              </a:spcBef>
              <a:spcAft>
                <a:spcPts val="0"/>
              </a:spcAft>
              <a:defRPr/>
            </a:pPr>
            <a:endParaRPr lang="en-AU" sz="1800" kern="0" dirty="0">
              <a:latin typeface="+mn-lt"/>
              <a:ea typeface="Arial"/>
              <a:cs typeface="Arial"/>
              <a:sym typeface="Arial"/>
              <a:rtl val="0"/>
            </a:endParaRPr>
          </a:p>
        </p:txBody>
      </p:sp>
      <p:sp>
        <p:nvSpPr>
          <p:cNvPr id="26628" name="Rectangle 2"/>
          <p:cNvSpPr>
            <a:spLocks noChangeArrowheads="1"/>
          </p:cNvSpPr>
          <p:nvPr/>
        </p:nvSpPr>
        <p:spPr bwMode="auto">
          <a:xfrm>
            <a:off x="1116013" y="1031875"/>
            <a:ext cx="6985000" cy="541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4450">
              <a:spcAft>
                <a:spcPts val="1200"/>
              </a:spcAft>
            </a:pPr>
            <a:r>
              <a:rPr lang="en-AU" sz="2400" b="1" u="sng"/>
              <a:t>Physical abuse</a:t>
            </a:r>
            <a:r>
              <a:rPr lang="en-AU" sz="2400" b="1"/>
              <a:t> – occurs when a person purposefully </a:t>
            </a:r>
            <a:r>
              <a:rPr lang="en-AU" sz="2400" b="1">
                <a:solidFill>
                  <a:srgbClr val="FF0000"/>
                </a:solidFill>
              </a:rPr>
              <a:t>injures </a:t>
            </a:r>
            <a:r>
              <a:rPr lang="en-AU" sz="2400" b="1"/>
              <a:t>or </a:t>
            </a:r>
            <a:r>
              <a:rPr lang="en-AU" sz="2400" b="1">
                <a:solidFill>
                  <a:srgbClr val="FF0000"/>
                </a:solidFill>
              </a:rPr>
              <a:t>threatens to injure </a:t>
            </a:r>
            <a:r>
              <a:rPr lang="en-AU" sz="2400" b="1"/>
              <a:t>a child or young person. This may take the form of slapping, punching, shaking, kicking, burning, shoving or grabbing. The injury may take the form of bruises, cuts, burns or fractures.</a:t>
            </a:r>
          </a:p>
          <a:p>
            <a:pPr marL="44450"/>
            <a:r>
              <a:rPr lang="en-AU" sz="2400" b="1" u="sng"/>
              <a:t>Sexual abuse </a:t>
            </a:r>
            <a:r>
              <a:rPr lang="en-AU" sz="2400" b="1"/>
              <a:t>– occurs when a child or young person is used by an older or bigger child, adolescent or adult for that person’s own </a:t>
            </a:r>
            <a:r>
              <a:rPr lang="en-AU" sz="2400" b="1">
                <a:solidFill>
                  <a:srgbClr val="FF0000"/>
                </a:solidFill>
              </a:rPr>
              <a:t>sexual stimulation or gratification</a:t>
            </a:r>
            <a:r>
              <a:rPr lang="en-AU" sz="2400" b="1"/>
              <a:t>. These acts may or may not involve physical contact, as sexual abuse includes threats and exposure to pornography, including on-line.</a:t>
            </a:r>
          </a:p>
        </p:txBody>
      </p:sp>
      <p:sp>
        <p:nvSpPr>
          <p:cNvPr id="6" name="Rectangle 5"/>
          <p:cNvSpPr/>
          <p:nvPr/>
        </p:nvSpPr>
        <p:spPr>
          <a:xfrm>
            <a:off x="642938" y="307975"/>
            <a:ext cx="5753100" cy="769938"/>
          </a:xfrm>
          <a:prstGeom prst="rect">
            <a:avLst/>
          </a:prstGeom>
        </p:spPr>
        <p:txBody>
          <a:bodyPr wrap="none">
            <a:spAutoFit/>
          </a:bodyPr>
          <a:lstStyle/>
          <a:p>
            <a:pPr fontAlgn="auto">
              <a:spcBef>
                <a:spcPts val="0"/>
              </a:spcBef>
              <a:spcAft>
                <a:spcPts val="0"/>
              </a:spcAft>
              <a:defRPr/>
            </a:pPr>
            <a:r>
              <a:rPr lang="yo-NG" sz="4400" b="1" kern="0" dirty="0">
                <a:solidFill>
                  <a:srgbClr val="FF0000"/>
                </a:solidFill>
                <a:latin typeface="+mn-lt"/>
                <a:ea typeface="Arial"/>
                <a:cs typeface="Arial"/>
                <a:sym typeface="Arial"/>
                <a:rtl val="0"/>
              </a:rPr>
              <a:t>Types of abuse</a:t>
            </a:r>
            <a:r>
              <a:rPr lang="en-AU" sz="4400" b="1" kern="0" dirty="0">
                <a:solidFill>
                  <a:srgbClr val="FF0000"/>
                </a:solidFill>
                <a:latin typeface="+mn-lt"/>
                <a:ea typeface="Arial"/>
                <a:cs typeface="Arial"/>
                <a:sym typeface="Arial"/>
                <a:rtl val="0"/>
              </a:rPr>
              <a:t> – Page 6</a:t>
            </a:r>
            <a:endParaRPr lang="en-US" sz="4400" kern="0" dirty="0">
              <a:latin typeface="+mn-lt"/>
              <a:ea typeface="Arial"/>
              <a:cs typeface="Arial"/>
              <a:sym typeface="Arial"/>
              <a:rtl val="0"/>
            </a:endParaRPr>
          </a:p>
        </p:txBody>
      </p:sp>
      <p:pic>
        <p:nvPicPr>
          <p:cNvPr id="2" name="slide 2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198884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7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CAEC32A0-63A2-3243-9732-CB86420C8C84}" type="slidenum">
              <a:rPr lang="en-AU" sz="1200">
                <a:solidFill>
                  <a:srgbClr val="898989"/>
                </a:solidFill>
              </a:rPr>
              <a:pPr eaLnBrk="1" hangingPunct="1"/>
              <a:t>27</a:t>
            </a:fld>
            <a:endParaRPr lang="en-AU" sz="1200">
              <a:solidFill>
                <a:srgbClr val="898989"/>
              </a:solidFill>
            </a:endParaRPr>
          </a:p>
        </p:txBody>
      </p:sp>
      <p:sp>
        <p:nvSpPr>
          <p:cNvPr id="4" name="Rectangle 3"/>
          <p:cNvSpPr/>
          <p:nvPr/>
        </p:nvSpPr>
        <p:spPr>
          <a:xfrm>
            <a:off x="1116013" y="1174750"/>
            <a:ext cx="7056437" cy="4584700"/>
          </a:xfrm>
          <a:prstGeom prst="rect">
            <a:avLst/>
          </a:prstGeom>
        </p:spPr>
        <p:txBody>
          <a:bodyPr>
            <a:spAutoFit/>
          </a:bodyPr>
          <a:lstStyle/>
          <a:p>
            <a:pPr marL="45720" fontAlgn="auto">
              <a:spcBef>
                <a:spcPts val="0"/>
              </a:spcBef>
              <a:spcAft>
                <a:spcPts val="1200"/>
              </a:spcAft>
              <a:defRPr/>
            </a:pPr>
            <a:r>
              <a:rPr lang="en-AU" sz="2400" b="1" u="sng" kern="0" dirty="0">
                <a:latin typeface="Arial"/>
                <a:ea typeface="Arial"/>
                <a:cs typeface="Arial"/>
                <a:sym typeface="Arial"/>
                <a:rtl val="0"/>
              </a:rPr>
              <a:t>Emotional abuse </a:t>
            </a:r>
            <a:r>
              <a:rPr lang="en-AU" sz="2400" b="1" kern="0" dirty="0">
                <a:latin typeface="Arial"/>
                <a:ea typeface="Arial"/>
                <a:cs typeface="Arial"/>
                <a:sym typeface="Arial"/>
                <a:rtl val="0"/>
              </a:rPr>
              <a:t>– occurs when a child is repeatedly </a:t>
            </a:r>
            <a:r>
              <a:rPr lang="en-AU" sz="2400" b="1" kern="0" dirty="0">
                <a:solidFill>
                  <a:srgbClr val="FF0000"/>
                </a:solidFill>
                <a:latin typeface="Arial"/>
                <a:ea typeface="Arial"/>
                <a:cs typeface="Arial"/>
                <a:sym typeface="Arial"/>
                <a:rtl val="0"/>
              </a:rPr>
              <a:t>rejected or frightened by threats</a:t>
            </a:r>
            <a:r>
              <a:rPr lang="en-AU" sz="2400" b="1" kern="0" dirty="0">
                <a:latin typeface="Arial"/>
                <a:ea typeface="Arial"/>
                <a:cs typeface="Arial"/>
                <a:sym typeface="Arial"/>
                <a:rtl val="0"/>
              </a:rPr>
              <a:t>. This may involve name calling, being put down or continual coldness to the extent that it affects the child’s physical and emotional growth</a:t>
            </a:r>
          </a:p>
          <a:p>
            <a:pPr marL="45720" fontAlgn="auto">
              <a:spcBef>
                <a:spcPts val="0"/>
              </a:spcBef>
              <a:spcAft>
                <a:spcPts val="0"/>
              </a:spcAft>
              <a:defRPr/>
            </a:pPr>
            <a:r>
              <a:rPr lang="en-AU" sz="2400" b="1" u="sng" kern="0" dirty="0">
                <a:latin typeface="Arial"/>
                <a:ea typeface="Arial"/>
                <a:cs typeface="Arial"/>
                <a:sym typeface="Arial"/>
                <a:rtl val="0"/>
              </a:rPr>
              <a:t>Neglect</a:t>
            </a:r>
            <a:r>
              <a:rPr lang="en-AU" sz="2400" b="1" kern="0" dirty="0">
                <a:latin typeface="Arial"/>
                <a:ea typeface="Arial"/>
                <a:cs typeface="Arial"/>
                <a:sym typeface="Arial"/>
                <a:rtl val="0"/>
              </a:rPr>
              <a:t> – involves failure to provide the child with the </a:t>
            </a:r>
            <a:r>
              <a:rPr lang="en-AU" sz="2400" b="1" kern="0" dirty="0">
                <a:solidFill>
                  <a:srgbClr val="FF0000"/>
                </a:solidFill>
                <a:latin typeface="Arial"/>
                <a:ea typeface="Arial"/>
                <a:cs typeface="Arial"/>
                <a:sym typeface="Arial"/>
                <a:rtl val="0"/>
              </a:rPr>
              <a:t>basic necessities of life</a:t>
            </a:r>
            <a:r>
              <a:rPr lang="en-AU" sz="2400" b="1" kern="0" dirty="0">
                <a:latin typeface="Arial"/>
                <a:ea typeface="Arial"/>
                <a:cs typeface="Arial"/>
                <a:sym typeface="Arial"/>
                <a:rtl val="0"/>
              </a:rPr>
              <a:t>, such as food, clothing, shelter, supervision or care to the extent that the child’s health and development are placed at risk.</a:t>
            </a:r>
          </a:p>
          <a:p>
            <a:pPr marL="45720" fontAlgn="auto">
              <a:spcBef>
                <a:spcPts val="0"/>
              </a:spcBef>
              <a:spcAft>
                <a:spcPts val="0"/>
              </a:spcAft>
              <a:defRPr/>
            </a:pPr>
            <a:endParaRPr lang="en-AU" sz="1800" b="1" kern="0" dirty="0">
              <a:latin typeface="+mn-lt"/>
              <a:ea typeface="Arial"/>
              <a:cs typeface="Arial"/>
              <a:sym typeface="Arial"/>
              <a:rtl val="0"/>
            </a:endParaRPr>
          </a:p>
        </p:txBody>
      </p:sp>
      <p:pic>
        <p:nvPicPr>
          <p:cNvPr id="5" name="slide 2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640" y="191683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1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6129676-93B3-2141-9528-3B9EB00D3962}" type="slidenum">
              <a:rPr lang="en-AU" sz="1200">
                <a:solidFill>
                  <a:srgbClr val="898989"/>
                </a:solidFill>
              </a:rPr>
              <a:pPr eaLnBrk="1" hangingPunct="1"/>
              <a:t>28</a:t>
            </a:fld>
            <a:endParaRPr lang="en-AU" sz="1200">
              <a:solidFill>
                <a:srgbClr val="898989"/>
              </a:solidFill>
            </a:endParaRPr>
          </a:p>
        </p:txBody>
      </p:sp>
      <p:sp>
        <p:nvSpPr>
          <p:cNvPr id="5" name="Rectangle 4"/>
          <p:cNvSpPr/>
          <p:nvPr/>
        </p:nvSpPr>
        <p:spPr>
          <a:xfrm>
            <a:off x="827088" y="549275"/>
            <a:ext cx="4320413" cy="769441"/>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Grooming – </a:t>
            </a:r>
            <a:r>
              <a:rPr lang="en-AU" sz="3600" b="1" kern="0" dirty="0">
                <a:solidFill>
                  <a:srgbClr val="FF0000"/>
                </a:solidFill>
                <a:latin typeface="+mn-lt"/>
                <a:ea typeface="Arial"/>
                <a:cs typeface="Arial"/>
                <a:sym typeface="Arial"/>
                <a:rtl val="0"/>
              </a:rPr>
              <a:t>page 6</a:t>
            </a:r>
            <a:endParaRPr lang="en-US" sz="4400" kern="0" dirty="0">
              <a:latin typeface="+mn-lt"/>
              <a:ea typeface="Arial"/>
              <a:cs typeface="Arial"/>
              <a:sym typeface="Arial"/>
              <a:rtl val="0"/>
            </a:endParaRPr>
          </a:p>
        </p:txBody>
      </p:sp>
      <p:sp>
        <p:nvSpPr>
          <p:cNvPr id="6" name="Rectangle 5"/>
          <p:cNvSpPr/>
          <p:nvPr/>
        </p:nvSpPr>
        <p:spPr>
          <a:xfrm>
            <a:off x="1258888" y="1325563"/>
            <a:ext cx="6337300" cy="4554537"/>
          </a:xfrm>
          <a:prstGeom prst="rect">
            <a:avLst/>
          </a:prstGeom>
        </p:spPr>
        <p:txBody>
          <a:bodyPr>
            <a:spAutoFit/>
          </a:bodyPr>
          <a:lstStyle/>
          <a:p>
            <a:pPr marL="45720" fontAlgn="auto">
              <a:spcBef>
                <a:spcPts val="0"/>
              </a:spcBef>
              <a:spcAft>
                <a:spcPts val="1200"/>
              </a:spcAft>
              <a:defRPr/>
            </a:pPr>
            <a:r>
              <a:rPr lang="en-AU" sz="3200" b="1" kern="0" dirty="0">
                <a:latin typeface="+mn-lt"/>
                <a:ea typeface="Arial"/>
                <a:cs typeface="Arial"/>
                <a:sym typeface="Arial"/>
                <a:rtl val="0"/>
              </a:rPr>
              <a:t>Grooming is predatory conduct undertaken to prepare a child for sexual activity at a later time. </a:t>
            </a:r>
          </a:p>
          <a:p>
            <a:pPr marL="45720" fontAlgn="auto">
              <a:spcBef>
                <a:spcPts val="0"/>
              </a:spcBef>
              <a:spcAft>
                <a:spcPts val="0"/>
              </a:spcAft>
              <a:defRPr/>
            </a:pPr>
            <a:r>
              <a:rPr lang="en-AU" sz="3200" b="1" kern="0" dirty="0">
                <a:latin typeface="+mn-lt"/>
                <a:ea typeface="Arial"/>
                <a:cs typeface="Arial"/>
                <a:sym typeface="Arial"/>
                <a:rtl val="0"/>
              </a:rPr>
              <a:t>It involves establishing a ‘special’ friendship with the child or vulnerable adult and can include conditioning others to think the relationship is normal.</a:t>
            </a:r>
          </a:p>
          <a:p>
            <a:pPr marL="45720" fontAlgn="auto">
              <a:spcBef>
                <a:spcPts val="0"/>
              </a:spcBef>
              <a:spcAft>
                <a:spcPts val="0"/>
              </a:spcAft>
              <a:defRPr/>
            </a:pPr>
            <a:endParaRPr lang="en-AU" sz="2400" kern="0" dirty="0">
              <a:latin typeface="+mn-lt"/>
              <a:ea typeface="Arial"/>
              <a:cs typeface="Arial"/>
              <a:sym typeface="Arial"/>
              <a:rtl val="0"/>
            </a:endParaRPr>
          </a:p>
        </p:txBody>
      </p:sp>
      <p:pic>
        <p:nvPicPr>
          <p:cNvPr id="4" name="slide 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220486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7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C50A5369-496A-6A4A-BAA4-190BC01DCE2E}" type="slidenum">
              <a:rPr lang="en-AU" sz="1200">
                <a:solidFill>
                  <a:srgbClr val="898989"/>
                </a:solidFill>
              </a:rPr>
              <a:pPr eaLnBrk="1" hangingPunct="1"/>
              <a:t>29</a:t>
            </a:fld>
            <a:endParaRPr lang="en-AU" sz="1200">
              <a:solidFill>
                <a:srgbClr val="898989"/>
              </a:solidFill>
            </a:endParaRPr>
          </a:p>
        </p:txBody>
      </p:sp>
      <p:sp>
        <p:nvSpPr>
          <p:cNvPr id="2" name="Rectangle 1"/>
          <p:cNvSpPr/>
          <p:nvPr/>
        </p:nvSpPr>
        <p:spPr>
          <a:xfrm>
            <a:off x="323528" y="620712"/>
            <a:ext cx="8662949" cy="769441"/>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Some </a:t>
            </a:r>
            <a:r>
              <a:rPr lang="yo-NG" sz="4400" b="1" kern="0" dirty="0">
                <a:solidFill>
                  <a:srgbClr val="FF0000"/>
                </a:solidFill>
                <a:latin typeface="+mn-lt"/>
                <a:ea typeface="Arial"/>
                <a:cs typeface="Arial"/>
                <a:sym typeface="Arial"/>
                <a:rtl val="0"/>
              </a:rPr>
              <a:t>effects of child abuse</a:t>
            </a:r>
            <a:r>
              <a:rPr lang="en-AU" sz="4400" b="1" kern="0" dirty="0">
                <a:solidFill>
                  <a:srgbClr val="FF0000"/>
                </a:solidFill>
                <a:latin typeface="+mn-lt"/>
                <a:ea typeface="Arial"/>
                <a:cs typeface="Arial"/>
                <a:sym typeface="Arial"/>
                <a:rtl val="0"/>
              </a:rPr>
              <a:t> – </a:t>
            </a:r>
            <a:r>
              <a:rPr lang="en-AU" sz="3600" b="1" kern="0" dirty="0">
                <a:solidFill>
                  <a:srgbClr val="FF0000"/>
                </a:solidFill>
                <a:latin typeface="+mn-lt"/>
                <a:ea typeface="Arial"/>
                <a:cs typeface="Arial"/>
                <a:sym typeface="Arial"/>
                <a:rtl val="0"/>
              </a:rPr>
              <a:t>page 7</a:t>
            </a:r>
            <a:endParaRPr lang="en-US" sz="3600" kern="0" dirty="0">
              <a:latin typeface="+mn-lt"/>
              <a:ea typeface="Arial"/>
              <a:cs typeface="Arial"/>
              <a:sym typeface="Arial"/>
              <a:rtl val="0"/>
            </a:endParaRPr>
          </a:p>
        </p:txBody>
      </p:sp>
      <p:sp>
        <p:nvSpPr>
          <p:cNvPr id="6" name="Rectangle 5"/>
          <p:cNvSpPr/>
          <p:nvPr/>
        </p:nvSpPr>
        <p:spPr>
          <a:xfrm>
            <a:off x="1403350" y="1797050"/>
            <a:ext cx="6769100" cy="3540125"/>
          </a:xfrm>
          <a:prstGeom prst="rect">
            <a:avLst/>
          </a:prstGeom>
        </p:spPr>
        <p:txBody>
          <a:bodyPr>
            <a:spAutoFit/>
          </a:bodyPr>
          <a:lstStyle/>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Self-blame</a:t>
            </a:r>
            <a:endParaRPr lang="yo-NG" sz="32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Difficulty with love or trust</a:t>
            </a:r>
            <a:endParaRPr lang="yo-NG" sz="32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Low self-esteem</a:t>
            </a:r>
            <a:r>
              <a:rPr lang="yo-NG" sz="3200" b="1" kern="0" dirty="0">
                <a:latin typeface="+mn-lt"/>
                <a:ea typeface="Arial"/>
                <a:cs typeface="Arial"/>
                <a:sym typeface="Arial"/>
                <a:rtl val="0"/>
              </a:rPr>
              <a:t>	</a:t>
            </a: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Various forms of disability</a:t>
            </a:r>
            <a:endParaRPr lang="yo-NG" sz="32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Anti-social or violent behaviour</a:t>
            </a:r>
            <a:endParaRPr lang="yo-NG" sz="32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Suicide</a:t>
            </a:r>
          </a:p>
          <a:p>
            <a:pPr marL="342900" indent="-342900" fontAlgn="auto">
              <a:spcBef>
                <a:spcPts val="0"/>
              </a:spcBef>
              <a:spcAft>
                <a:spcPts val="0"/>
              </a:spcAft>
              <a:buFont typeface="Arial"/>
              <a:buChar char="•"/>
              <a:defRPr/>
            </a:pPr>
            <a:r>
              <a:rPr lang="en-AU" sz="3200" b="1" kern="0" dirty="0">
                <a:latin typeface="+mn-lt"/>
                <a:ea typeface="Arial"/>
                <a:cs typeface="Arial"/>
                <a:sym typeface="Arial"/>
                <a:rtl val="0"/>
              </a:rPr>
              <a:t>And more – see page 7</a:t>
            </a:r>
          </a:p>
        </p:txBody>
      </p:sp>
      <p:pic>
        <p:nvPicPr>
          <p:cNvPr id="3" name="slide 2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04664" y="2060848"/>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itle 1"/>
          <p:cNvSpPr>
            <a:spLocks noGrp="1"/>
          </p:cNvSpPr>
          <p:nvPr>
            <p:ph type="title"/>
          </p:nvPr>
        </p:nvSpPr>
        <p:spPr/>
        <p:txBody>
          <a:bodyPr/>
          <a:lstStyle/>
          <a:p>
            <a:pPr algn="l"/>
            <a:r>
              <a:rPr lang="en-AU" b="1" dirty="0">
                <a:solidFill>
                  <a:srgbClr val="FF0000"/>
                </a:solidFill>
                <a:latin typeface="Calibri" charset="0"/>
              </a:rPr>
              <a:t>Today’s Purpose</a:t>
            </a:r>
          </a:p>
        </p:txBody>
      </p:sp>
      <p:sp>
        <p:nvSpPr>
          <p:cNvPr id="4098" name="Content Placeholder 2"/>
          <p:cNvSpPr>
            <a:spLocks noGrp="1"/>
          </p:cNvSpPr>
          <p:nvPr>
            <p:ph idx="1"/>
          </p:nvPr>
        </p:nvSpPr>
        <p:spPr/>
        <p:txBody>
          <a:bodyPr/>
          <a:lstStyle/>
          <a:p>
            <a:r>
              <a:rPr lang="en-AU" b="1" dirty="0">
                <a:latin typeface="Calibri" charset="0"/>
              </a:rPr>
              <a:t>Equip you to make the church safe for everyone</a:t>
            </a:r>
          </a:p>
          <a:p>
            <a:r>
              <a:rPr lang="en-AU" b="1" dirty="0">
                <a:latin typeface="Calibri" charset="0"/>
              </a:rPr>
              <a:t>Learn about policy and procedures to fulfil your ethical commitments and legal obligations, including those required by Federal and State law.</a:t>
            </a:r>
          </a:p>
          <a:p>
            <a:endParaRPr lang="en-AU" dirty="0">
              <a:latin typeface="Calibri" charset="0"/>
            </a:endParaRPr>
          </a:p>
        </p:txBody>
      </p:sp>
      <p:pic>
        <p:nvPicPr>
          <p:cNvPr id="3" name="slide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20688" y="227687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8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4B4AF2F-A61D-3A44-AD01-9897799DC0EB}" type="slidenum">
              <a:rPr lang="en-AU" sz="1200">
                <a:solidFill>
                  <a:srgbClr val="898989"/>
                </a:solidFill>
              </a:rPr>
              <a:pPr eaLnBrk="1" hangingPunct="1"/>
              <a:t>30</a:t>
            </a:fld>
            <a:endParaRPr lang="en-AU" sz="1200">
              <a:solidFill>
                <a:srgbClr val="898989"/>
              </a:solidFill>
            </a:endParaRPr>
          </a:p>
        </p:txBody>
      </p:sp>
      <p:pic>
        <p:nvPicPr>
          <p:cNvPr id="307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88913"/>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68538" y="549275"/>
            <a:ext cx="4610100" cy="768350"/>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Reflect and discuss</a:t>
            </a:r>
            <a:endParaRPr lang="en-US" sz="4400" kern="0" dirty="0">
              <a:latin typeface="+mn-lt"/>
              <a:ea typeface="Arial"/>
              <a:cs typeface="Arial"/>
              <a:sym typeface="Arial"/>
              <a:rtl val="0"/>
            </a:endParaRPr>
          </a:p>
        </p:txBody>
      </p:sp>
      <p:sp>
        <p:nvSpPr>
          <p:cNvPr id="6" name="Rectangle 5"/>
          <p:cNvSpPr/>
          <p:nvPr/>
        </p:nvSpPr>
        <p:spPr>
          <a:xfrm>
            <a:off x="747713" y="1757363"/>
            <a:ext cx="7137400" cy="4246562"/>
          </a:xfrm>
          <a:prstGeom prst="rect">
            <a:avLst/>
          </a:prstGeom>
        </p:spPr>
        <p:txBody>
          <a:bodyPr>
            <a:spAutoFit/>
          </a:bodyPr>
          <a:lstStyle/>
          <a:p>
            <a:pPr fontAlgn="auto">
              <a:spcBef>
                <a:spcPts val="0"/>
              </a:spcBef>
              <a:spcAft>
                <a:spcPts val="0"/>
              </a:spcAft>
              <a:defRPr/>
            </a:pPr>
            <a:r>
              <a:rPr lang="en-AU" sz="2800" b="1" kern="0" dirty="0">
                <a:latin typeface="+mn-lt"/>
                <a:ea typeface="Arial"/>
                <a:cs typeface="Arial"/>
                <a:sym typeface="Arial"/>
                <a:rtl val="0"/>
              </a:rPr>
              <a:t>You are a volunteer at the local school to help </a:t>
            </a:r>
            <a:r>
              <a:rPr lang="en-AU" sz="2800" b="1" kern="0" dirty="0" err="1">
                <a:latin typeface="+mn-lt"/>
                <a:ea typeface="Arial"/>
                <a:cs typeface="Arial"/>
                <a:sym typeface="Arial"/>
                <a:rtl val="0"/>
              </a:rPr>
              <a:t>Marnie</a:t>
            </a:r>
            <a:r>
              <a:rPr lang="en-AU" sz="2800" b="1" kern="0" dirty="0">
                <a:latin typeface="+mn-lt"/>
                <a:ea typeface="Arial"/>
                <a:cs typeface="Arial"/>
                <a:sym typeface="Arial"/>
                <a:rtl val="0"/>
              </a:rPr>
              <a:t> (10) with her reading. She has grown close to you.  You have noticed old bruises from time to time. Today, she is not up to reading and begins to weep.  After a time, she blurts out that her step-mother shakes her and hits her when Marnie stays with her father and step-mother.  She shows you a particularly fresh and ugly bruise. </a:t>
            </a:r>
          </a:p>
          <a:p>
            <a:pPr fontAlgn="auto">
              <a:spcBef>
                <a:spcPts val="0"/>
              </a:spcBef>
              <a:spcAft>
                <a:spcPts val="0"/>
              </a:spcAft>
              <a:defRPr/>
            </a:pPr>
            <a:endParaRPr lang="en-AU" sz="1800" kern="0" dirty="0">
              <a:latin typeface="Arial"/>
              <a:ea typeface="Arial"/>
              <a:cs typeface="Arial"/>
              <a:sym typeface="Arial"/>
              <a:rtl val="0"/>
            </a:endParaRPr>
          </a:p>
        </p:txBody>
      </p:sp>
      <p:pic>
        <p:nvPicPr>
          <p:cNvPr id="2" name="slide 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92696" y="2276872"/>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C0E435EE-05BF-094E-8561-0F576775DF4E}" type="slidenum">
              <a:rPr lang="en-AU" sz="1200">
                <a:solidFill>
                  <a:srgbClr val="898989"/>
                </a:solidFill>
              </a:rPr>
              <a:pPr eaLnBrk="1" hangingPunct="1"/>
              <a:t>31</a:t>
            </a:fld>
            <a:endParaRPr lang="en-AU" sz="1200">
              <a:solidFill>
                <a:srgbClr val="898989"/>
              </a:solidFill>
            </a:endParaRPr>
          </a:p>
        </p:txBody>
      </p:sp>
      <p:pic>
        <p:nvPicPr>
          <p:cNvPr id="317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1439862" cy="132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692275" y="620713"/>
            <a:ext cx="3735388" cy="769937"/>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Read – </a:t>
            </a:r>
            <a:r>
              <a:rPr lang="yo-NG" sz="4400" b="1" kern="0" dirty="0">
                <a:solidFill>
                  <a:srgbClr val="FF0000"/>
                </a:solidFill>
                <a:latin typeface="+mn-lt"/>
                <a:ea typeface="Arial"/>
                <a:cs typeface="Arial"/>
                <a:sym typeface="Arial"/>
                <a:rtl val="0"/>
              </a:rPr>
              <a:t>The law</a:t>
            </a:r>
            <a:endParaRPr lang="en-US" sz="4400" kern="0" dirty="0">
              <a:latin typeface="+mn-lt"/>
              <a:ea typeface="Arial"/>
              <a:cs typeface="Arial"/>
              <a:sym typeface="Arial"/>
              <a:rtl val="0"/>
            </a:endParaRPr>
          </a:p>
        </p:txBody>
      </p:sp>
      <p:sp>
        <p:nvSpPr>
          <p:cNvPr id="7" name="Rectangle 6"/>
          <p:cNvSpPr/>
          <p:nvPr/>
        </p:nvSpPr>
        <p:spPr>
          <a:xfrm>
            <a:off x="1536700" y="1700213"/>
            <a:ext cx="6678613" cy="3048000"/>
          </a:xfrm>
          <a:prstGeom prst="rect">
            <a:avLst/>
          </a:prstGeom>
        </p:spPr>
        <p:txBody>
          <a:bodyPr>
            <a:spAutoFit/>
          </a:bodyPr>
          <a:lstStyle/>
          <a:p>
            <a:pPr marL="45720" fontAlgn="auto">
              <a:spcBef>
                <a:spcPts val="0"/>
              </a:spcBef>
              <a:spcAft>
                <a:spcPts val="0"/>
              </a:spcAft>
              <a:defRPr/>
            </a:pPr>
            <a:r>
              <a:rPr lang="en-AU" sz="3200" b="1" kern="0" dirty="0">
                <a:latin typeface="+mn-lt"/>
                <a:ea typeface="Arial"/>
                <a:cs typeface="Arial"/>
                <a:sym typeface="Arial"/>
                <a:rtl val="0"/>
              </a:rPr>
              <a:t>Our Synod includes congregations in three states.</a:t>
            </a:r>
          </a:p>
          <a:p>
            <a:pPr marL="45720" fontAlgn="auto">
              <a:spcBef>
                <a:spcPts val="0"/>
              </a:spcBef>
              <a:spcAft>
                <a:spcPts val="0"/>
              </a:spcAft>
              <a:defRPr/>
            </a:pPr>
            <a:endParaRPr lang="en-AU" sz="3200" b="1" kern="0" dirty="0">
              <a:latin typeface="+mn-lt"/>
              <a:ea typeface="Arial"/>
              <a:cs typeface="Arial"/>
              <a:sym typeface="Arial"/>
              <a:rtl val="0"/>
            </a:endParaRPr>
          </a:p>
          <a:p>
            <a:pPr marL="45720" fontAlgn="auto">
              <a:spcBef>
                <a:spcPts val="0"/>
              </a:spcBef>
              <a:spcAft>
                <a:spcPts val="0"/>
              </a:spcAft>
              <a:defRPr/>
            </a:pPr>
            <a:r>
              <a:rPr lang="en-AU" sz="3200" b="1" kern="0" dirty="0">
                <a:latin typeface="+mn-lt"/>
                <a:ea typeface="Arial"/>
                <a:cs typeface="Arial"/>
                <a:sym typeface="Arial"/>
                <a:rtl val="0"/>
              </a:rPr>
              <a:t>Please read the relevant reporting requirements for your state in the Participant’s Booklet – pages 7-8.</a:t>
            </a:r>
          </a:p>
        </p:txBody>
      </p:sp>
      <p:pic>
        <p:nvPicPr>
          <p:cNvPr id="3" name="slide 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908720" y="162880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1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BC187E10-0F41-134D-8E8A-29A3800B7948}" type="slidenum">
              <a:rPr lang="en-AU" sz="1200">
                <a:solidFill>
                  <a:srgbClr val="898989"/>
                </a:solidFill>
              </a:rPr>
              <a:pPr eaLnBrk="1" hangingPunct="1"/>
              <a:t>32</a:t>
            </a:fld>
            <a:endParaRPr lang="en-AU" sz="1200">
              <a:solidFill>
                <a:srgbClr val="898989"/>
              </a:solidFill>
            </a:endParaRPr>
          </a:p>
        </p:txBody>
      </p:sp>
      <p:sp>
        <p:nvSpPr>
          <p:cNvPr id="3" name="Rectangle 2"/>
          <p:cNvSpPr/>
          <p:nvPr/>
        </p:nvSpPr>
        <p:spPr>
          <a:xfrm>
            <a:off x="755650" y="765175"/>
            <a:ext cx="5917004" cy="769441"/>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Ethical Reporting </a:t>
            </a:r>
            <a:r>
              <a:rPr lang="en-AU" sz="3600" b="1" kern="0" dirty="0">
                <a:solidFill>
                  <a:srgbClr val="FF0000"/>
                </a:solidFill>
                <a:latin typeface="+mn-lt"/>
                <a:ea typeface="Arial"/>
                <a:cs typeface="Arial"/>
                <a:sym typeface="Arial"/>
                <a:rtl val="0"/>
              </a:rPr>
              <a:t>– page 7</a:t>
            </a:r>
            <a:endParaRPr lang="en-US" sz="4400" kern="0" dirty="0">
              <a:latin typeface="+mn-lt"/>
              <a:ea typeface="Arial"/>
              <a:cs typeface="Arial"/>
              <a:sym typeface="Arial"/>
              <a:rtl val="0"/>
            </a:endParaRPr>
          </a:p>
        </p:txBody>
      </p:sp>
      <p:sp>
        <p:nvSpPr>
          <p:cNvPr id="32771" name="Rectangle 5"/>
          <p:cNvSpPr>
            <a:spLocks noChangeArrowheads="1"/>
          </p:cNvSpPr>
          <p:nvPr/>
        </p:nvSpPr>
        <p:spPr bwMode="auto">
          <a:xfrm>
            <a:off x="1258888" y="1773238"/>
            <a:ext cx="6913562"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AU" sz="2800" b="1" dirty="0"/>
              <a:t>Any person in a position of leadership and authority (paid or unpaid) or any person working with children or young people in any capacity or a congregational member who may suspect that a child is at risk of harm </a:t>
            </a:r>
            <a:r>
              <a:rPr lang="en-AU" sz="2800" b="1" u="sng" dirty="0"/>
              <a:t>must</a:t>
            </a:r>
            <a:r>
              <a:rPr lang="en-AU" sz="2800" b="1" dirty="0"/>
              <a:t> report these concerns to the relevant authorities.  </a:t>
            </a:r>
          </a:p>
        </p:txBody>
      </p:sp>
      <p:pic>
        <p:nvPicPr>
          <p:cNvPr id="2" name="slide 3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640"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AU" b="1">
                <a:solidFill>
                  <a:srgbClr val="FF0000"/>
                </a:solidFill>
                <a:latin typeface="Calibri" charset="0"/>
              </a:rPr>
              <a:t>Relevant Authorities</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a:buNone/>
              <a:defRPr/>
            </a:pPr>
            <a:r>
              <a:rPr lang="en-AU" b="1" dirty="0">
                <a:ea typeface="+mn-ea"/>
                <a:cs typeface="+mn-cs"/>
              </a:rPr>
              <a:t>In all three states, the Police</a:t>
            </a:r>
          </a:p>
          <a:p>
            <a:pPr fontAlgn="auto">
              <a:spcAft>
                <a:spcPts val="0"/>
              </a:spcAft>
              <a:buFont typeface="Arial"/>
              <a:buChar char="•"/>
              <a:defRPr/>
            </a:pPr>
            <a:r>
              <a:rPr lang="en-AU" b="1" dirty="0">
                <a:ea typeface="+mn-ea"/>
                <a:cs typeface="+mn-cs"/>
              </a:rPr>
              <a:t>In Victoria, the Department of Health and Human Services</a:t>
            </a:r>
          </a:p>
          <a:p>
            <a:pPr fontAlgn="auto">
              <a:spcAft>
                <a:spcPts val="0"/>
              </a:spcAft>
              <a:buFont typeface="Arial"/>
              <a:buChar char="•"/>
              <a:defRPr/>
            </a:pPr>
            <a:r>
              <a:rPr lang="en-AU" b="1" dirty="0">
                <a:ea typeface="+mn-ea"/>
                <a:cs typeface="+mn-cs"/>
              </a:rPr>
              <a:t>In Tasmania, the Department of Human Services</a:t>
            </a:r>
          </a:p>
          <a:p>
            <a:pPr fontAlgn="auto">
              <a:spcAft>
                <a:spcPts val="0"/>
              </a:spcAft>
              <a:buFont typeface="Arial"/>
              <a:buChar char="•"/>
              <a:defRPr/>
            </a:pPr>
            <a:r>
              <a:rPr lang="en-AU" b="1" dirty="0">
                <a:ea typeface="+mn-ea"/>
                <a:cs typeface="+mn-cs"/>
              </a:rPr>
              <a:t>In NSW, Children’s Services</a:t>
            </a:r>
          </a:p>
        </p:txBody>
      </p:sp>
      <p:pic>
        <p:nvPicPr>
          <p:cNvPr id="4" name="slide 3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1700808"/>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8123F622-D566-A640-BD74-50C22C148088}" type="slidenum">
              <a:rPr lang="en-AU" sz="1200">
                <a:solidFill>
                  <a:srgbClr val="898989"/>
                </a:solidFill>
              </a:rPr>
              <a:pPr eaLnBrk="1" hangingPunct="1"/>
              <a:t>34</a:t>
            </a:fld>
            <a:endParaRPr lang="en-AU" sz="1200">
              <a:solidFill>
                <a:srgbClr val="898989"/>
              </a:solidFill>
            </a:endParaRPr>
          </a:p>
        </p:txBody>
      </p:sp>
      <p:sp>
        <p:nvSpPr>
          <p:cNvPr id="2" name="Rectangle 1"/>
          <p:cNvSpPr/>
          <p:nvPr/>
        </p:nvSpPr>
        <p:spPr>
          <a:xfrm>
            <a:off x="755650" y="476250"/>
            <a:ext cx="4899025" cy="769938"/>
          </a:xfrm>
          <a:prstGeom prst="rect">
            <a:avLst/>
          </a:prstGeom>
        </p:spPr>
        <p:txBody>
          <a:bodyPr wrap="none">
            <a:spAutoFit/>
          </a:bodyPr>
          <a:lstStyle/>
          <a:p>
            <a:pPr fontAlgn="auto">
              <a:spcBef>
                <a:spcPts val="0"/>
              </a:spcBef>
              <a:spcAft>
                <a:spcPts val="0"/>
              </a:spcAft>
              <a:defRPr/>
            </a:pPr>
            <a:r>
              <a:rPr lang="yo-NG" sz="4400" b="1" kern="0" dirty="0">
                <a:solidFill>
                  <a:srgbClr val="FF0000"/>
                </a:solidFill>
                <a:latin typeface="+mn-lt"/>
                <a:ea typeface="Arial"/>
                <a:cs typeface="Arial"/>
                <a:sym typeface="Arial"/>
                <a:rtl val="0"/>
              </a:rPr>
              <a:t>Disclosures</a:t>
            </a:r>
            <a:r>
              <a:rPr lang="en-AU" sz="4400" b="1" kern="0" dirty="0">
                <a:solidFill>
                  <a:srgbClr val="FF0000"/>
                </a:solidFill>
                <a:latin typeface="+mn-lt"/>
                <a:ea typeface="Arial"/>
                <a:cs typeface="Arial"/>
                <a:sym typeface="Arial"/>
                <a:rtl val="0"/>
              </a:rPr>
              <a:t> – page 7</a:t>
            </a:r>
            <a:endParaRPr lang="en-US" sz="4400" kern="0" dirty="0">
              <a:latin typeface="+mn-lt"/>
              <a:ea typeface="Arial"/>
              <a:cs typeface="Arial"/>
              <a:sym typeface="Arial"/>
              <a:rtl val="0"/>
            </a:endParaRPr>
          </a:p>
        </p:txBody>
      </p:sp>
      <p:sp>
        <p:nvSpPr>
          <p:cNvPr id="5" name="Rectangle 4"/>
          <p:cNvSpPr/>
          <p:nvPr/>
        </p:nvSpPr>
        <p:spPr>
          <a:xfrm>
            <a:off x="923925" y="1260475"/>
            <a:ext cx="7200900" cy="5140325"/>
          </a:xfrm>
          <a:prstGeom prst="rect">
            <a:avLst/>
          </a:prstGeom>
        </p:spPr>
        <p:txBody>
          <a:bodyPr>
            <a:spAutoFit/>
          </a:bodyPr>
          <a:lstStyle/>
          <a:p>
            <a:pPr marL="45720" fontAlgn="auto">
              <a:spcBef>
                <a:spcPts val="0"/>
              </a:spcBef>
              <a:spcAft>
                <a:spcPts val="0"/>
              </a:spcAft>
              <a:defRPr/>
            </a:pPr>
            <a:r>
              <a:rPr lang="yo-NG" sz="2800" b="1" kern="0" dirty="0">
                <a:latin typeface="+mn-lt"/>
                <a:ea typeface="Arial"/>
                <a:cs typeface="Arial"/>
                <a:sym typeface="Arial"/>
                <a:rtl val="0"/>
              </a:rPr>
              <a:t>If a child discloses abuse, s</a:t>
            </a:r>
            <a:r>
              <a:rPr lang="en-AU" sz="2800" b="1" kern="0" dirty="0">
                <a:latin typeface="+mn-lt"/>
                <a:ea typeface="Arial"/>
                <a:cs typeface="Arial"/>
                <a:sym typeface="Arial"/>
                <a:rtl val="0"/>
              </a:rPr>
              <a:t>how your concern and care by:</a:t>
            </a:r>
          </a:p>
          <a:p>
            <a:pPr marL="342900" indent="-342900" fontAlgn="auto">
              <a:spcBef>
                <a:spcPts val="0"/>
              </a:spcBef>
              <a:spcAft>
                <a:spcPts val="0"/>
              </a:spcAft>
              <a:buFont typeface="Arial"/>
              <a:buChar char="•"/>
              <a:defRPr/>
            </a:pPr>
            <a:r>
              <a:rPr lang="en-AU" sz="2800" b="1" kern="0" dirty="0">
                <a:solidFill>
                  <a:srgbClr val="FF0000"/>
                </a:solidFill>
                <a:latin typeface="+mn-lt"/>
                <a:ea typeface="Arial"/>
                <a:cs typeface="Arial"/>
                <a:sym typeface="Arial"/>
                <a:rtl val="0"/>
              </a:rPr>
              <a:t>Listening </a:t>
            </a:r>
            <a:r>
              <a:rPr lang="en-AU" sz="2800" b="1" kern="0" dirty="0">
                <a:latin typeface="+mn-lt"/>
                <a:ea typeface="Arial"/>
                <a:cs typeface="Arial"/>
                <a:sym typeface="Arial"/>
                <a:rtl val="0"/>
              </a:rPr>
              <a:t>carefully to what they are saying </a:t>
            </a:r>
          </a:p>
          <a:p>
            <a:pPr marL="342900" indent="-342900" fontAlgn="auto">
              <a:spcBef>
                <a:spcPts val="0"/>
              </a:spcBef>
              <a:spcAft>
                <a:spcPts val="0"/>
              </a:spcAft>
              <a:buFont typeface="Arial"/>
              <a:buChar char="•"/>
              <a:defRPr/>
            </a:pPr>
            <a:r>
              <a:rPr lang="en-AU" sz="2800" b="1" kern="0" dirty="0">
                <a:latin typeface="+mn-lt"/>
                <a:ea typeface="Arial"/>
                <a:cs typeface="Arial"/>
                <a:sym typeface="Arial"/>
                <a:rtl val="0"/>
              </a:rPr>
              <a:t>Telling the child you </a:t>
            </a:r>
            <a:r>
              <a:rPr lang="en-AU" sz="2800" b="1" kern="0" dirty="0">
                <a:solidFill>
                  <a:srgbClr val="FF0000"/>
                </a:solidFill>
                <a:latin typeface="+mn-lt"/>
                <a:ea typeface="Arial"/>
                <a:cs typeface="Arial"/>
                <a:sym typeface="Arial"/>
                <a:rtl val="0"/>
              </a:rPr>
              <a:t>believe </a:t>
            </a:r>
            <a:r>
              <a:rPr lang="en-AU" sz="2800" b="1" kern="0" dirty="0">
                <a:latin typeface="+mn-lt"/>
                <a:ea typeface="Arial"/>
                <a:cs typeface="Arial"/>
                <a:sym typeface="Arial"/>
                <a:rtl val="0"/>
              </a:rPr>
              <a:t>them and you </a:t>
            </a:r>
            <a:r>
              <a:rPr lang="en-AU" sz="2800" b="1" kern="0" dirty="0">
                <a:solidFill>
                  <a:srgbClr val="FF0000"/>
                </a:solidFill>
                <a:latin typeface="+mn-lt"/>
                <a:ea typeface="Arial"/>
                <a:cs typeface="Arial"/>
                <a:sym typeface="Arial"/>
                <a:rtl val="0"/>
              </a:rPr>
              <a:t>are pleased they told you</a:t>
            </a:r>
            <a:endParaRPr lang="en-AU" sz="28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en-AU" sz="2800" b="1" kern="0" dirty="0">
                <a:latin typeface="+mn-lt"/>
                <a:ea typeface="Arial"/>
                <a:cs typeface="Arial"/>
                <a:sym typeface="Arial"/>
                <a:rtl val="0"/>
              </a:rPr>
              <a:t>Telling them it is </a:t>
            </a:r>
            <a:r>
              <a:rPr lang="en-AU" sz="2800" b="1" kern="0" dirty="0">
                <a:solidFill>
                  <a:srgbClr val="FF0000"/>
                </a:solidFill>
                <a:latin typeface="+mn-lt"/>
                <a:ea typeface="Arial"/>
                <a:cs typeface="Arial"/>
                <a:sym typeface="Arial"/>
                <a:rtl val="0"/>
              </a:rPr>
              <a:t>not their fault </a:t>
            </a:r>
            <a:r>
              <a:rPr lang="en-AU" sz="2800" b="1" kern="0" dirty="0">
                <a:latin typeface="+mn-lt"/>
                <a:ea typeface="Arial"/>
                <a:cs typeface="Arial"/>
                <a:sym typeface="Arial"/>
                <a:rtl val="0"/>
              </a:rPr>
              <a:t>and they are not responsible for the abuse </a:t>
            </a:r>
            <a:endParaRPr lang="yo-NG" sz="2800" b="1" kern="0" dirty="0">
              <a:latin typeface="+mn-lt"/>
              <a:ea typeface="Arial"/>
              <a:cs typeface="Arial"/>
              <a:sym typeface="Arial"/>
              <a:rtl val="0"/>
            </a:endParaRPr>
          </a:p>
          <a:p>
            <a:pPr marL="342900" indent="-342900" fontAlgn="auto">
              <a:spcBef>
                <a:spcPts val="0"/>
              </a:spcBef>
              <a:spcAft>
                <a:spcPts val="0"/>
              </a:spcAft>
              <a:buFont typeface="Arial"/>
              <a:buChar char="•"/>
              <a:defRPr/>
            </a:pPr>
            <a:r>
              <a:rPr lang="yo-NG" sz="2800" b="1" kern="0" dirty="0">
                <a:latin typeface="+mn-lt"/>
                <a:ea typeface="Arial"/>
                <a:cs typeface="Arial"/>
                <a:sym typeface="Arial"/>
                <a:rtl val="0"/>
              </a:rPr>
              <a:t>Not making </a:t>
            </a:r>
            <a:r>
              <a:rPr lang="yo-NG" sz="2800" b="1" kern="0" dirty="0">
                <a:solidFill>
                  <a:srgbClr val="FF0000"/>
                </a:solidFill>
                <a:latin typeface="+mn-lt"/>
                <a:ea typeface="Arial"/>
                <a:cs typeface="Arial"/>
                <a:sym typeface="Arial"/>
                <a:rtl val="0"/>
              </a:rPr>
              <a:t>promises you can’t keep</a:t>
            </a:r>
            <a:endParaRPr lang="en-AU" sz="2800" b="1" kern="0" dirty="0">
              <a:solidFill>
                <a:srgbClr val="FF0000"/>
              </a:solidFill>
              <a:latin typeface="+mn-lt"/>
              <a:ea typeface="Arial"/>
              <a:cs typeface="Arial"/>
              <a:sym typeface="Arial"/>
              <a:rtl val="0"/>
            </a:endParaRPr>
          </a:p>
          <a:p>
            <a:pPr marL="342900" indent="-342900" fontAlgn="auto">
              <a:spcBef>
                <a:spcPts val="0"/>
              </a:spcBef>
              <a:spcAft>
                <a:spcPts val="0"/>
              </a:spcAft>
              <a:buFont typeface="Arial"/>
              <a:buChar char="•"/>
              <a:defRPr/>
            </a:pPr>
            <a:r>
              <a:rPr lang="en-AU" sz="2800" b="1" kern="0" dirty="0">
                <a:latin typeface="+mn-lt"/>
                <a:ea typeface="Arial"/>
                <a:cs typeface="Arial"/>
                <a:sym typeface="Arial"/>
                <a:rtl val="0"/>
              </a:rPr>
              <a:t>Letting the child know that you will make a </a:t>
            </a:r>
            <a:r>
              <a:rPr lang="en-AU" sz="2800" b="1" kern="0" dirty="0">
                <a:solidFill>
                  <a:srgbClr val="FF0000"/>
                </a:solidFill>
                <a:latin typeface="+mn-lt"/>
                <a:ea typeface="Arial"/>
                <a:cs typeface="Arial"/>
                <a:sym typeface="Arial"/>
                <a:rtl val="0"/>
              </a:rPr>
              <a:t>report </a:t>
            </a:r>
            <a:r>
              <a:rPr lang="en-AU" sz="2800" b="1" kern="0" dirty="0">
                <a:latin typeface="+mn-lt"/>
                <a:ea typeface="Arial"/>
                <a:cs typeface="Arial"/>
                <a:sym typeface="Arial"/>
                <a:rtl val="0"/>
              </a:rPr>
              <a:t>to the authorities so they can help </a:t>
            </a:r>
            <a:r>
              <a:rPr lang="en-AU" sz="2800" b="1" kern="0" dirty="0">
                <a:solidFill>
                  <a:srgbClr val="FF0000"/>
                </a:solidFill>
                <a:latin typeface="+mn-lt"/>
                <a:ea typeface="Arial"/>
                <a:cs typeface="Arial"/>
                <a:sym typeface="Arial"/>
                <a:rtl val="0"/>
              </a:rPr>
              <a:t>stop the abuse    </a:t>
            </a:r>
          </a:p>
          <a:p>
            <a:pPr marL="45720" fontAlgn="auto">
              <a:spcBef>
                <a:spcPts val="0"/>
              </a:spcBef>
              <a:spcAft>
                <a:spcPts val="0"/>
              </a:spcAft>
              <a:defRPr/>
            </a:pPr>
            <a:endParaRPr lang="en-AU" sz="2000" kern="0" dirty="0">
              <a:latin typeface="+mn-lt"/>
              <a:ea typeface="Arial"/>
              <a:cs typeface="Arial"/>
              <a:sym typeface="Arial"/>
              <a:rtl val="0"/>
            </a:endParaRPr>
          </a:p>
        </p:txBody>
      </p:sp>
      <p:pic>
        <p:nvPicPr>
          <p:cNvPr id="3" name="slide 3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162880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4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algn="l"/>
            <a:r>
              <a:rPr lang="en-AU" b="1">
                <a:solidFill>
                  <a:srgbClr val="FF0000"/>
                </a:solidFill>
                <a:latin typeface="Calibri" charset="0"/>
              </a:rPr>
              <a:t>How to report abuse – Part A</a:t>
            </a:r>
          </a:p>
        </p:txBody>
      </p:sp>
      <p:sp>
        <p:nvSpPr>
          <p:cNvPr id="35842" name="Content Placeholder 2"/>
          <p:cNvSpPr>
            <a:spLocks noGrp="1"/>
          </p:cNvSpPr>
          <p:nvPr>
            <p:ph idx="1"/>
          </p:nvPr>
        </p:nvSpPr>
        <p:spPr/>
        <p:txBody>
          <a:bodyPr/>
          <a:lstStyle/>
          <a:p>
            <a:r>
              <a:rPr lang="en-AU">
                <a:latin typeface="Calibri" charset="0"/>
              </a:rPr>
              <a:t>New SCT3</a:t>
            </a:r>
          </a:p>
        </p:txBody>
      </p:sp>
      <p:pic>
        <p:nvPicPr>
          <p:cNvPr id="2" name="Picture 1" descr="image00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2172"/>
            <a:ext cx="9144000" cy="6858000"/>
          </a:xfrm>
          <a:prstGeom prst="rect">
            <a:avLst/>
          </a:prstGeom>
        </p:spPr>
      </p:pic>
      <p:pic>
        <p:nvPicPr>
          <p:cNvPr id="4" name="slide 3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60648" y="112474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2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algn="l"/>
            <a:r>
              <a:rPr lang="en-AU" b="1">
                <a:solidFill>
                  <a:srgbClr val="FF0000"/>
                </a:solidFill>
                <a:latin typeface="Calibri" charset="0"/>
              </a:rPr>
              <a:t>How to report abuse – Part B</a:t>
            </a:r>
          </a:p>
        </p:txBody>
      </p:sp>
      <p:pic>
        <p:nvPicPr>
          <p:cNvPr id="6" name="Picture 5" descr="image00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695"/>
            <a:ext cx="9144000" cy="6858000"/>
          </a:xfrm>
          <a:prstGeom prst="rect">
            <a:avLst/>
          </a:prstGeom>
        </p:spPr>
      </p:pic>
      <p:pic>
        <p:nvPicPr>
          <p:cNvPr id="2" name="slide 3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60648" y="1052736"/>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5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a:xfrm>
            <a:off x="6553200" y="6356350"/>
            <a:ext cx="2133600" cy="365125"/>
          </a:xfrm>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4B4AF2F-A61D-3A44-AD01-9897799DC0EB}" type="slidenum">
              <a:rPr lang="en-AU" sz="1200">
                <a:solidFill>
                  <a:srgbClr val="898989"/>
                </a:solidFill>
              </a:rPr>
              <a:pPr eaLnBrk="1" hangingPunct="1"/>
              <a:t>37</a:t>
            </a:fld>
            <a:endParaRPr lang="en-AU" sz="1200">
              <a:solidFill>
                <a:srgbClr val="898989"/>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88913"/>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268538" y="549275"/>
            <a:ext cx="4610100" cy="768350"/>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Reflect and discuss</a:t>
            </a:r>
            <a:endParaRPr lang="en-US" sz="4400" kern="0" dirty="0">
              <a:latin typeface="+mn-lt"/>
              <a:ea typeface="Arial"/>
              <a:cs typeface="Arial"/>
              <a:sym typeface="Arial"/>
              <a:rtl val="0"/>
            </a:endParaRPr>
          </a:p>
        </p:txBody>
      </p:sp>
      <p:sp>
        <p:nvSpPr>
          <p:cNvPr id="8" name="Rectangle 7"/>
          <p:cNvSpPr/>
          <p:nvPr/>
        </p:nvSpPr>
        <p:spPr>
          <a:xfrm>
            <a:off x="747713" y="1757363"/>
            <a:ext cx="7137400" cy="4246562"/>
          </a:xfrm>
          <a:prstGeom prst="rect">
            <a:avLst/>
          </a:prstGeom>
        </p:spPr>
        <p:txBody>
          <a:bodyPr>
            <a:spAutoFit/>
          </a:bodyPr>
          <a:lstStyle/>
          <a:p>
            <a:pPr fontAlgn="auto">
              <a:spcBef>
                <a:spcPts val="0"/>
              </a:spcBef>
              <a:spcAft>
                <a:spcPts val="0"/>
              </a:spcAft>
              <a:defRPr/>
            </a:pPr>
            <a:r>
              <a:rPr lang="en-AU" sz="2800" b="1" kern="0" dirty="0">
                <a:latin typeface="+mn-lt"/>
                <a:ea typeface="Arial"/>
                <a:cs typeface="Arial"/>
                <a:sym typeface="Arial"/>
                <a:rtl val="0"/>
              </a:rPr>
              <a:t>You are a volunteer at the local school to help </a:t>
            </a:r>
            <a:r>
              <a:rPr lang="en-AU" sz="2800" b="1" kern="0" dirty="0" err="1">
                <a:latin typeface="+mn-lt"/>
                <a:ea typeface="Arial"/>
                <a:cs typeface="Arial"/>
                <a:sym typeface="Arial"/>
                <a:rtl val="0"/>
              </a:rPr>
              <a:t>Marnie</a:t>
            </a:r>
            <a:r>
              <a:rPr lang="en-AU" sz="2800" b="1" kern="0" dirty="0">
                <a:latin typeface="+mn-lt"/>
                <a:ea typeface="Arial"/>
                <a:cs typeface="Arial"/>
                <a:sym typeface="Arial"/>
                <a:rtl val="0"/>
              </a:rPr>
              <a:t> (10) with her reading. She has grown close to you.  You have noticed old bruises from time to time. Today, she is not up to reading and begins to weep.  After a time, she blurts out that her step-mother shakes her and hits her when Marnie stays with her father and step-mother.  She shows you a particularly fresh and ugly bruise. </a:t>
            </a:r>
          </a:p>
          <a:p>
            <a:pPr fontAlgn="auto">
              <a:spcBef>
                <a:spcPts val="0"/>
              </a:spcBef>
              <a:spcAft>
                <a:spcPts val="0"/>
              </a:spcAft>
              <a:defRPr/>
            </a:pPr>
            <a:endParaRPr lang="en-AU" sz="1800" kern="0" dirty="0">
              <a:latin typeface="Arial"/>
              <a:ea typeface="Arial"/>
              <a:cs typeface="Arial"/>
              <a:sym typeface="Arial"/>
              <a:rtl val="0"/>
            </a:endParaRPr>
          </a:p>
        </p:txBody>
      </p:sp>
    </p:spTree>
    <p:extLst>
      <p:ext uri="{BB962C8B-B14F-4D97-AF65-F5344CB8AC3E}">
        <p14:creationId xmlns:p14="http://schemas.microsoft.com/office/powerpoint/2010/main" val="3369587099"/>
      </p:ext>
    </p:extLst>
  </p:cSld>
  <p:clrMapOvr>
    <a:masterClrMapping/>
  </p:clrMapOvr>
  <p:transition spd="slow" advClick="0" advTm="10000">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84438" y="628650"/>
            <a:ext cx="6418262" cy="1143000"/>
          </a:xfrm>
        </p:spPr>
        <p:txBody>
          <a:bodyPr rtlCol="0">
            <a:normAutofit fontScale="90000"/>
          </a:bodyPr>
          <a:lstStyle/>
          <a:p>
            <a:pPr algn="l" fontAlgn="auto">
              <a:spcAft>
                <a:spcPts val="0"/>
              </a:spcAft>
              <a:defRPr/>
            </a:pPr>
            <a:r>
              <a:rPr lang="en-AU" b="1" dirty="0">
                <a:solidFill>
                  <a:srgbClr val="FF0000"/>
                </a:solidFill>
                <a:ea typeface="+mj-ea"/>
                <a:cs typeface="+mj-cs"/>
              </a:rPr>
              <a:t>Discuss – Culture of Safety Contact Person </a:t>
            </a:r>
          </a:p>
        </p:txBody>
      </p:sp>
      <p:sp>
        <p:nvSpPr>
          <p:cNvPr id="6" name="Content Placeholder 5"/>
          <p:cNvSpPr>
            <a:spLocks noGrp="1"/>
          </p:cNvSpPr>
          <p:nvPr>
            <p:ph sz="quarter" idx="4294967295"/>
          </p:nvPr>
        </p:nvSpPr>
        <p:spPr>
          <a:xfrm>
            <a:off x="9251950" y="692150"/>
            <a:ext cx="2811463" cy="4832350"/>
          </a:xfrm>
        </p:spPr>
        <p:txBody>
          <a:bodyPr rtlCol="0">
            <a:normAutofit/>
          </a:bodyPr>
          <a:lstStyle/>
          <a:p>
            <a:pPr marL="45720" indent="0" fontAlgn="auto">
              <a:spcAft>
                <a:spcPts val="0"/>
              </a:spcAft>
              <a:buFont typeface="Arial"/>
              <a:buNone/>
              <a:defRPr/>
            </a:pPr>
            <a:endParaRPr lang="yo-NG" dirty="0">
              <a:ea typeface="+mn-ea"/>
              <a:cs typeface="+mn-cs"/>
            </a:endParaRPr>
          </a:p>
          <a:p>
            <a:pPr marL="45720" indent="0" fontAlgn="auto">
              <a:spcAft>
                <a:spcPts val="0"/>
              </a:spcAft>
              <a:buFont typeface="Arial"/>
              <a:buNone/>
              <a:defRPr/>
            </a:pPr>
            <a:endParaRPr lang="yo-NG" dirty="0">
              <a:ea typeface="+mn-ea"/>
              <a:cs typeface="+mn-cs"/>
            </a:endParaRPr>
          </a:p>
          <a:p>
            <a:pPr marL="45720" indent="0" fontAlgn="auto">
              <a:spcAft>
                <a:spcPts val="0"/>
              </a:spcAft>
              <a:buFont typeface="Arial"/>
              <a:buNone/>
              <a:defRPr/>
            </a:pPr>
            <a:r>
              <a:rPr lang="en-AU" dirty="0">
                <a:solidFill>
                  <a:schemeClr val="accent5"/>
                </a:solidFill>
                <a:ea typeface="+mn-ea"/>
                <a:cs typeface="+mn-cs"/>
              </a:rPr>
              <a:t>Graphic of SCT7</a:t>
            </a:r>
          </a:p>
        </p:txBody>
      </p:sp>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E4AD38A-60CE-CD49-9FE0-B8F6D20606AD}" type="slidenum">
              <a:rPr lang="en-AU" sz="1200">
                <a:solidFill>
                  <a:srgbClr val="898989"/>
                </a:solidFill>
              </a:rPr>
              <a:pPr eaLnBrk="1" hangingPunct="1"/>
              <a:t>38</a:t>
            </a:fld>
            <a:endParaRPr lang="en-AU" sz="1200">
              <a:solidFill>
                <a:srgbClr val="898989"/>
              </a:solidFill>
            </a:endParaRPr>
          </a:p>
        </p:txBody>
      </p:sp>
      <p:pic>
        <p:nvPicPr>
          <p:cNvPr id="3789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404813"/>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SCT7 in use copy.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77956">
            <a:off x="260350" y="2108200"/>
            <a:ext cx="3870325" cy="5160963"/>
          </a:xfrm>
          <a:prstGeom prst="rect">
            <a:avLst/>
          </a:prstGeom>
          <a:effectLst>
            <a:outerShdw blurRad="50800" dist="38100" dir="2700000" algn="tl" rotWithShape="0">
              <a:prstClr val="black">
                <a:alpha val="40000"/>
              </a:prstClr>
            </a:outerShdw>
          </a:effectLst>
        </p:spPr>
      </p:pic>
      <p:pic>
        <p:nvPicPr>
          <p:cNvPr id="12" name="Picture 11" descr="SCT7 in use copy.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77956">
            <a:off x="204788" y="2009775"/>
            <a:ext cx="4070350" cy="5426075"/>
          </a:xfrm>
          <a:prstGeom prst="rect">
            <a:avLst/>
          </a:prstGeom>
          <a:effectLst>
            <a:outerShdw blurRad="50800" dist="38100" dir="2700000" algn="tl" rotWithShape="0">
              <a:prstClr val="black">
                <a:alpha val="40000"/>
              </a:prstClr>
            </a:outerShdw>
          </a:effectLst>
        </p:spPr>
      </p:pic>
      <p:pic>
        <p:nvPicPr>
          <p:cNvPr id="3789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23497">
            <a:off x="3087688" y="2593975"/>
            <a:ext cx="4413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4662488" y="2060575"/>
            <a:ext cx="3797300" cy="1939925"/>
          </a:xfrm>
          <a:prstGeom prst="rect">
            <a:avLst/>
          </a:prstGeom>
          <a:noFill/>
        </p:spPr>
        <p:txBody>
          <a:bodyPr>
            <a:spAutoFit/>
          </a:bodyPr>
          <a:lstStyle/>
          <a:p>
            <a:pPr fontAlgn="auto">
              <a:spcBef>
                <a:spcPts val="0"/>
              </a:spcBef>
              <a:spcAft>
                <a:spcPts val="0"/>
              </a:spcAft>
              <a:defRPr/>
            </a:pPr>
            <a:r>
              <a:rPr lang="en-AU" sz="2400" b="1" kern="0" dirty="0">
                <a:latin typeface="+mn-lt"/>
                <a:ea typeface="Arial"/>
                <a:cs typeface="Arial"/>
                <a:sym typeface="Arial"/>
                <a:rtl val="0"/>
              </a:rPr>
              <a:t>After appointing a </a:t>
            </a:r>
            <a:r>
              <a:rPr lang="en-AU" sz="2400" b="1" kern="0" dirty="0" err="1">
                <a:latin typeface="+mn-lt"/>
                <a:ea typeface="Arial"/>
                <a:cs typeface="Arial"/>
                <a:sym typeface="Arial"/>
                <a:rtl val="0"/>
              </a:rPr>
              <a:t>CoS</a:t>
            </a:r>
            <a:r>
              <a:rPr lang="en-AU" sz="2400" b="1" kern="0" dirty="0">
                <a:latin typeface="+mn-lt"/>
                <a:ea typeface="Arial"/>
                <a:cs typeface="Arial"/>
                <a:sym typeface="Arial"/>
                <a:rtl val="0"/>
              </a:rPr>
              <a:t> Contact Person, make sure everyone knows.  Adapt the poster on the website for your situation.</a:t>
            </a:r>
          </a:p>
        </p:txBody>
      </p:sp>
      <p:pic>
        <p:nvPicPr>
          <p:cNvPr id="5" name="slide 3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548680" y="1268760"/>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C9F9E93-E327-924D-83B0-A534E7A786CB}" type="slidenum">
              <a:rPr lang="en-AU" sz="1200">
                <a:solidFill>
                  <a:srgbClr val="898989"/>
                </a:solidFill>
              </a:rPr>
              <a:pPr eaLnBrk="1" hangingPunct="1"/>
              <a:t>39</a:t>
            </a:fld>
            <a:endParaRPr lang="en-AU" sz="1200">
              <a:solidFill>
                <a:srgbClr val="898989"/>
              </a:solidFill>
            </a:endParaRPr>
          </a:p>
        </p:txBody>
      </p:sp>
      <p:pic>
        <p:nvPicPr>
          <p:cNvPr id="10242" name="Picture 2"/>
          <p:cNvPicPr>
            <a:picLocks noGrp="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4883150" y="1906607"/>
            <a:ext cx="3810000" cy="26908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76250" y="549275"/>
            <a:ext cx="6311900" cy="1446213"/>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C</a:t>
            </a:r>
            <a:r>
              <a:rPr lang="yo-NG" sz="4400" b="1" kern="0" dirty="0">
                <a:solidFill>
                  <a:srgbClr val="FF0000"/>
                </a:solidFill>
                <a:latin typeface="+mn-lt"/>
                <a:ea typeface="Arial"/>
                <a:cs typeface="Arial"/>
                <a:sym typeface="Arial"/>
                <a:rtl val="0"/>
              </a:rPr>
              <a:t>. </a:t>
            </a:r>
            <a:r>
              <a:rPr lang="en-AU" sz="4400" b="1" kern="0" dirty="0">
                <a:solidFill>
                  <a:srgbClr val="FF0000"/>
                </a:solidFill>
                <a:latin typeface="+mn-lt"/>
                <a:ea typeface="Arial"/>
                <a:cs typeface="Arial"/>
                <a:sym typeface="Arial"/>
                <a:rtl val="0"/>
              </a:rPr>
              <a:t>Making our Church safe</a:t>
            </a:r>
            <a:br>
              <a:rPr lang="en-AU" sz="4400" b="1" kern="0" dirty="0">
                <a:solidFill>
                  <a:srgbClr val="FF0000"/>
                </a:solidFill>
                <a:latin typeface="+mn-lt"/>
                <a:ea typeface="Arial"/>
                <a:cs typeface="Arial"/>
                <a:sym typeface="Arial"/>
                <a:rtl val="0"/>
              </a:rPr>
            </a:br>
            <a:r>
              <a:rPr lang="en-AU" sz="4400" b="1" kern="0" dirty="0">
                <a:solidFill>
                  <a:srgbClr val="FF0000"/>
                </a:solidFill>
                <a:latin typeface="+mn-lt"/>
                <a:ea typeface="Arial"/>
                <a:cs typeface="Arial"/>
                <a:sym typeface="Arial"/>
                <a:rtl val="0"/>
              </a:rPr>
              <a:t>for </a:t>
            </a:r>
            <a:r>
              <a:rPr lang="yo-NG" sz="4400" b="1" kern="0" dirty="0">
                <a:solidFill>
                  <a:srgbClr val="FF0000"/>
                </a:solidFill>
                <a:latin typeface="+mn-lt"/>
                <a:ea typeface="Arial"/>
                <a:cs typeface="Arial"/>
                <a:sym typeface="Arial"/>
                <a:rtl val="0"/>
              </a:rPr>
              <a:t>vulnerable adults</a:t>
            </a:r>
            <a:endParaRPr lang="en-US" sz="4400" kern="0" dirty="0">
              <a:latin typeface="+mn-lt"/>
              <a:ea typeface="Arial"/>
              <a:cs typeface="Arial"/>
              <a:sym typeface="Arial"/>
              <a:rtl val="0"/>
            </a:endParaRPr>
          </a:p>
        </p:txBody>
      </p:sp>
      <p:sp>
        <p:nvSpPr>
          <p:cNvPr id="6" name="Rectangle 5"/>
          <p:cNvSpPr/>
          <p:nvPr/>
        </p:nvSpPr>
        <p:spPr>
          <a:xfrm>
            <a:off x="446574" y="4592449"/>
            <a:ext cx="5449034" cy="923330"/>
          </a:xfrm>
          <a:prstGeom prst="rect">
            <a:avLst/>
          </a:prstGeom>
        </p:spPr>
        <p:txBody>
          <a:bodyPr wrap="square">
            <a:spAutoFit/>
          </a:bodyPr>
          <a:lstStyle/>
          <a:p>
            <a:pPr marL="45720" fontAlgn="auto">
              <a:spcBef>
                <a:spcPts val="0"/>
              </a:spcBef>
              <a:spcAft>
                <a:spcPts val="0"/>
              </a:spcAft>
              <a:defRPr/>
            </a:pPr>
            <a:r>
              <a:rPr lang="en-AU" sz="3600" b="1" kern="0" dirty="0">
                <a:latin typeface="+mn-lt"/>
                <a:ea typeface="Arial"/>
                <a:cs typeface="Arial"/>
                <a:sym typeface="Arial"/>
                <a:rtl val="0"/>
              </a:rPr>
              <a:t>Vulnerable Adults </a:t>
            </a:r>
          </a:p>
          <a:p>
            <a:pPr marL="45720" fontAlgn="auto">
              <a:spcBef>
                <a:spcPts val="0"/>
              </a:spcBef>
              <a:spcAft>
                <a:spcPts val="0"/>
              </a:spcAft>
              <a:defRPr/>
            </a:pPr>
            <a:endParaRPr lang="en-AU" sz="1800" kern="0" dirty="0">
              <a:latin typeface="+mn-lt"/>
              <a:ea typeface="Arial"/>
              <a:cs typeface="Arial"/>
              <a:sym typeface="Arial"/>
              <a:rtl val="0"/>
            </a:endParaRPr>
          </a:p>
        </p:txBody>
      </p:sp>
      <p:pic>
        <p:nvPicPr>
          <p:cNvPr id="2" name="slide 3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76672" y="1412776"/>
            <a:ext cx="812800" cy="812800"/>
          </a:xfrm>
          <a:prstGeom prst="rect">
            <a:avLst/>
          </a:prstGeom>
        </p:spPr>
      </p:pic>
    </p:spTree>
    <p:extLst>
      <p:ext uri="{BB962C8B-B14F-4D97-AF65-F5344CB8AC3E}">
        <p14:creationId xmlns:p14="http://schemas.microsoft.com/office/powerpoint/2010/main" val="2178268887"/>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fade">
                                      <p:cBhvr>
                                        <p:cTn id="15" dur="1000"/>
                                        <p:tgtEl>
                                          <p:spTgt spid="10242"/>
                                        </p:tgtEl>
                                      </p:cBhvr>
                                    </p:animEffect>
                                    <p:anim calcmode="lin" valueType="num">
                                      <p:cBhvr>
                                        <p:cTn id="16" dur="1000" fill="hold"/>
                                        <p:tgtEl>
                                          <p:spTgt spid="10242"/>
                                        </p:tgtEl>
                                        <p:attrNameLst>
                                          <p:attrName>ppt_x</p:attrName>
                                        </p:attrNameLst>
                                      </p:cBhvr>
                                      <p:tavLst>
                                        <p:tav tm="0">
                                          <p:val>
                                            <p:strVal val="#ppt_x"/>
                                          </p:val>
                                        </p:tav>
                                        <p:tav tm="100000">
                                          <p:val>
                                            <p:strVal val="#ppt_x"/>
                                          </p:val>
                                        </p:tav>
                                      </p:tavLst>
                                    </p:anim>
                                    <p:anim calcmode="lin" valueType="num">
                                      <p:cBhvr>
                                        <p:cTn id="17" dur="1000" fill="hold"/>
                                        <p:tgtEl>
                                          <p:spTgt spid="1024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 presetClass="mediacall" presetSubtype="0" fill="hold" nodeType="afterEffect">
                                  <p:stCondLst>
                                    <p:cond delay="0"/>
                                  </p:stCondLst>
                                  <p:childTnLst>
                                    <p:cmd type="call" cmd="playFrom(0.0)">
                                      <p:cBhvr>
                                        <p:cTn id="20" dur="1412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p:cNvSpPr>
            <a:spLocks noGrp="1"/>
          </p:cNvSpPr>
          <p:nvPr>
            <p:ph type="title"/>
          </p:nvPr>
        </p:nvSpPr>
        <p:spPr/>
        <p:txBody>
          <a:bodyPr/>
          <a:lstStyle/>
          <a:p>
            <a:pPr algn="l"/>
            <a:r>
              <a:rPr lang="en-AU" b="1" dirty="0">
                <a:solidFill>
                  <a:srgbClr val="FF0000"/>
                </a:solidFill>
                <a:latin typeface="Calibri" charset="0"/>
              </a:rPr>
              <a:t>Self-Care</a:t>
            </a:r>
          </a:p>
        </p:txBody>
      </p:sp>
      <p:sp>
        <p:nvSpPr>
          <p:cNvPr id="3" name="Content Placeholder 2"/>
          <p:cNvSpPr>
            <a:spLocks noGrp="1"/>
          </p:cNvSpPr>
          <p:nvPr>
            <p:ph idx="1"/>
          </p:nvPr>
        </p:nvSpPr>
        <p:spPr/>
        <p:txBody>
          <a:bodyPr rtlCol="0">
            <a:normAutofit/>
          </a:bodyPr>
          <a:lstStyle/>
          <a:p>
            <a:pPr fontAlgn="auto">
              <a:spcAft>
                <a:spcPts val="0"/>
              </a:spcAft>
              <a:buFont typeface="Arial"/>
              <a:buChar char="•"/>
              <a:defRPr/>
            </a:pPr>
            <a:r>
              <a:rPr lang="en-AU" sz="3600" b="1" dirty="0">
                <a:ea typeface="+mn-ea"/>
                <a:cs typeface="+mn-cs"/>
              </a:rPr>
              <a:t>This material can be upsetting.</a:t>
            </a:r>
          </a:p>
          <a:p>
            <a:pPr fontAlgn="auto">
              <a:spcAft>
                <a:spcPts val="0"/>
              </a:spcAft>
              <a:buFont typeface="Arial"/>
              <a:buChar char="•"/>
              <a:defRPr/>
            </a:pPr>
            <a:r>
              <a:rPr lang="en-AU" sz="3600" b="1" dirty="0">
                <a:ea typeface="+mn-ea"/>
                <a:cs typeface="+mn-cs"/>
              </a:rPr>
              <a:t>Help is available – see page 12 of your Participant's Booklet for details</a:t>
            </a:r>
          </a:p>
          <a:p>
            <a:pPr fontAlgn="auto">
              <a:spcAft>
                <a:spcPts val="0"/>
              </a:spcAft>
              <a:buFont typeface="Arial"/>
              <a:buChar char="•"/>
              <a:defRPr/>
            </a:pPr>
            <a:endParaRPr lang="en-AU" b="1" dirty="0">
              <a:ea typeface="+mn-ea"/>
              <a:cs typeface="+mn-cs"/>
            </a:endParaRPr>
          </a:p>
          <a:p>
            <a:pPr fontAlgn="auto">
              <a:spcAft>
                <a:spcPts val="0"/>
              </a:spcAft>
              <a:buFont typeface="Arial"/>
              <a:buChar char="•"/>
              <a:defRPr/>
            </a:pPr>
            <a:endParaRPr lang="en-AU" dirty="0">
              <a:ea typeface="+mn-ea"/>
              <a:cs typeface="+mn-cs"/>
            </a:endParaRPr>
          </a:p>
          <a:p>
            <a:pPr marL="0" indent="0" fontAlgn="auto">
              <a:spcAft>
                <a:spcPts val="0"/>
              </a:spcAft>
              <a:buFont typeface="Arial"/>
              <a:buNone/>
              <a:defRPr/>
            </a:pPr>
            <a:endParaRPr lang="en-AU" dirty="0">
              <a:ea typeface="+mn-ea"/>
              <a:cs typeface="+mn-cs"/>
            </a:endParaRPr>
          </a:p>
        </p:txBody>
      </p:sp>
      <p:pic>
        <p:nvPicPr>
          <p:cNvPr id="4" name="slide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640" y="227687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5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1C9F9E93-E327-924D-83B0-A534E7A786CB}" type="slidenum">
              <a:rPr lang="en-AU" sz="1200">
                <a:solidFill>
                  <a:srgbClr val="898989"/>
                </a:solidFill>
              </a:rPr>
              <a:pPr eaLnBrk="1" hangingPunct="1"/>
              <a:t>40</a:t>
            </a:fld>
            <a:endParaRPr lang="en-AU" sz="1200">
              <a:solidFill>
                <a:srgbClr val="898989"/>
              </a:solidFill>
            </a:endParaRPr>
          </a:p>
        </p:txBody>
      </p:sp>
      <p:sp>
        <p:nvSpPr>
          <p:cNvPr id="5" name="Rectangle 4"/>
          <p:cNvSpPr/>
          <p:nvPr/>
        </p:nvSpPr>
        <p:spPr>
          <a:xfrm>
            <a:off x="476250" y="549275"/>
            <a:ext cx="7225055" cy="1446550"/>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Elder Abuse</a:t>
            </a:r>
          </a:p>
          <a:p>
            <a:pPr fontAlgn="auto">
              <a:spcBef>
                <a:spcPts val="0"/>
              </a:spcBef>
              <a:spcAft>
                <a:spcPts val="0"/>
              </a:spcAft>
              <a:defRPr/>
            </a:pPr>
            <a:r>
              <a:rPr lang="en-AU" sz="4400" b="1" kern="0" dirty="0">
                <a:solidFill>
                  <a:srgbClr val="FF0000"/>
                </a:solidFill>
                <a:latin typeface="+mn-lt"/>
                <a:ea typeface="Arial"/>
                <a:cs typeface="Arial"/>
                <a:sym typeface="Arial"/>
                <a:rtl val="0"/>
              </a:rPr>
              <a:t>- An Emerging area of concern</a:t>
            </a:r>
            <a:endParaRPr lang="en-US" sz="4400" kern="0" dirty="0">
              <a:latin typeface="+mn-lt"/>
              <a:ea typeface="Arial"/>
              <a:cs typeface="Arial"/>
              <a:sym typeface="Arial"/>
              <a:rtl val="0"/>
            </a:endParaRPr>
          </a:p>
        </p:txBody>
      </p:sp>
      <p:sp>
        <p:nvSpPr>
          <p:cNvPr id="6" name="Rectangle 5"/>
          <p:cNvSpPr/>
          <p:nvPr/>
        </p:nvSpPr>
        <p:spPr>
          <a:xfrm>
            <a:off x="920160" y="2276872"/>
            <a:ext cx="6801713" cy="2585323"/>
          </a:xfrm>
          <a:prstGeom prst="rect">
            <a:avLst/>
          </a:prstGeom>
        </p:spPr>
        <p:txBody>
          <a:bodyPr wrap="square">
            <a:spAutoFit/>
          </a:bodyPr>
          <a:lstStyle/>
          <a:p>
            <a:pPr marL="45720" fontAlgn="auto">
              <a:spcBef>
                <a:spcPts val="0"/>
              </a:spcBef>
              <a:spcAft>
                <a:spcPts val="0"/>
              </a:spcAft>
              <a:defRPr/>
            </a:pPr>
            <a:r>
              <a:rPr lang="en-AU" sz="3600" b="1" kern="0" dirty="0">
                <a:latin typeface="+mn-lt"/>
                <a:ea typeface="Arial"/>
                <a:cs typeface="Arial"/>
                <a:sym typeface="Arial"/>
                <a:rtl val="0"/>
              </a:rPr>
              <a:t>Elder Abuse is mistreatment of an older person that is committed by someone with whom the older person has a relationship of trust.</a:t>
            </a:r>
          </a:p>
          <a:p>
            <a:pPr marL="45720" fontAlgn="auto">
              <a:spcBef>
                <a:spcPts val="0"/>
              </a:spcBef>
              <a:spcAft>
                <a:spcPts val="0"/>
              </a:spcAft>
              <a:defRPr/>
            </a:pPr>
            <a:endParaRPr lang="en-AU" sz="1800" kern="0" dirty="0">
              <a:latin typeface="+mn-lt"/>
              <a:ea typeface="Arial"/>
              <a:cs typeface="Arial"/>
              <a:sym typeface="Arial"/>
              <a:rtl val="0"/>
            </a:endParaRPr>
          </a:p>
        </p:txBody>
      </p:sp>
      <p:pic>
        <p:nvPicPr>
          <p:cNvPr id="2" name="slide 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1412776"/>
            <a:ext cx="812800" cy="812800"/>
          </a:xfrm>
          <a:prstGeom prst="rect">
            <a:avLst/>
          </a:prstGeom>
        </p:spPr>
      </p:pic>
    </p:spTree>
    <p:extLst>
      <p:ext uri="{BB962C8B-B14F-4D97-AF65-F5344CB8AC3E}">
        <p14:creationId xmlns:p14="http://schemas.microsoft.com/office/powerpoint/2010/main" val="77915771"/>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mediacall" presetSubtype="0" fill="hold" nodeType="afterEffect">
                                  <p:stCondLst>
                                    <p:cond delay="0"/>
                                  </p:stCondLst>
                                  <p:childTnLst>
                                    <p:cmd type="call" cmd="playFrom(0.0)">
                                      <p:cBhvr>
                                        <p:cTn id="17" dur="796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0F3B8D2E-B72C-F946-964F-6B634799B5BC}" type="slidenum">
              <a:rPr lang="en-AU" sz="1200">
                <a:solidFill>
                  <a:srgbClr val="898989"/>
                </a:solidFill>
              </a:rPr>
              <a:pPr eaLnBrk="1" hangingPunct="1"/>
              <a:t>41</a:t>
            </a:fld>
            <a:endParaRPr lang="en-AU" sz="1200">
              <a:solidFill>
                <a:srgbClr val="898989"/>
              </a:solidFill>
            </a:endParaRPr>
          </a:p>
        </p:txBody>
      </p:sp>
      <p:sp>
        <p:nvSpPr>
          <p:cNvPr id="5" name="Rectangle 4"/>
          <p:cNvSpPr/>
          <p:nvPr/>
        </p:nvSpPr>
        <p:spPr>
          <a:xfrm>
            <a:off x="971550" y="549275"/>
            <a:ext cx="6813084" cy="769441"/>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Types of elder abuse – </a:t>
            </a:r>
            <a:r>
              <a:rPr lang="en-AU" sz="3600" b="1" kern="0" dirty="0">
                <a:solidFill>
                  <a:srgbClr val="FF0000"/>
                </a:solidFill>
                <a:latin typeface="+mn-lt"/>
                <a:ea typeface="Arial"/>
                <a:cs typeface="Arial"/>
                <a:sym typeface="Arial"/>
                <a:rtl val="0"/>
              </a:rPr>
              <a:t>page 9</a:t>
            </a:r>
            <a:endParaRPr lang="en-US" sz="3600" kern="0" dirty="0">
              <a:latin typeface="+mn-lt"/>
              <a:ea typeface="Arial"/>
              <a:cs typeface="Arial"/>
              <a:sym typeface="Arial"/>
              <a:rtl val="0"/>
            </a:endParaRPr>
          </a:p>
        </p:txBody>
      </p:sp>
      <p:sp>
        <p:nvSpPr>
          <p:cNvPr id="6" name="Rectangle 5"/>
          <p:cNvSpPr/>
          <p:nvPr/>
        </p:nvSpPr>
        <p:spPr>
          <a:xfrm>
            <a:off x="1835150" y="1484313"/>
            <a:ext cx="5905500" cy="4032250"/>
          </a:xfrm>
          <a:prstGeom prst="rect">
            <a:avLst/>
          </a:prstGeom>
        </p:spPr>
        <p:txBody>
          <a:bodyPr>
            <a:spAutoFit/>
          </a:bodyPr>
          <a:lstStyle/>
          <a:p>
            <a:pPr marL="45720" fontAlgn="auto">
              <a:spcBef>
                <a:spcPts val="0"/>
              </a:spcBef>
              <a:spcAft>
                <a:spcPts val="0"/>
              </a:spcAft>
              <a:defRPr/>
            </a:pPr>
            <a:r>
              <a:rPr lang="en-AU" sz="3200" b="1" kern="0" dirty="0">
                <a:latin typeface="+mn-lt"/>
                <a:ea typeface="Arial"/>
                <a:cs typeface="Arial"/>
                <a:sym typeface="Arial"/>
                <a:rtl val="0"/>
              </a:rPr>
              <a:t>The forms of abuse may include</a:t>
            </a:r>
            <a:r>
              <a:rPr lang="yo-NG" sz="3200" b="1" kern="0" dirty="0">
                <a:latin typeface="+mn-lt"/>
                <a:ea typeface="Arial"/>
                <a:cs typeface="Arial"/>
                <a:sym typeface="Arial"/>
                <a:rtl val="0"/>
              </a:rPr>
              <a:t>:</a:t>
            </a: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financial</a:t>
            </a:r>
            <a:endParaRPr lang="yo-NG" sz="3200" b="1" kern="0" dirty="0">
              <a:latin typeface="+mn-lt"/>
              <a:ea typeface="Arial"/>
              <a:cs typeface="Arial"/>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psychological</a:t>
            </a:r>
            <a:endParaRPr lang="yo-NG" sz="3200" b="1" kern="0" dirty="0">
              <a:latin typeface="+mn-lt"/>
              <a:ea typeface="Arial"/>
              <a:cs typeface="Arial"/>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emotional</a:t>
            </a:r>
            <a:endParaRPr lang="yo-NG" sz="3200" b="1" kern="0" dirty="0">
              <a:latin typeface="+mn-lt"/>
              <a:ea typeface="Arial"/>
              <a:cs typeface="Arial"/>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physical</a:t>
            </a:r>
            <a:endParaRPr lang="yo-NG" sz="3200" b="1" kern="0" dirty="0">
              <a:latin typeface="+mn-lt"/>
              <a:ea typeface="Arial"/>
              <a:cs typeface="Arial"/>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sexual </a:t>
            </a: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domestic violence</a:t>
            </a:r>
            <a:endParaRPr lang="yo-NG" sz="3200" b="1" kern="0" dirty="0">
              <a:latin typeface="+mn-lt"/>
              <a:ea typeface="Arial"/>
              <a:cs typeface="Arial"/>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a:sym typeface="Arial"/>
                <a:rtl val="0"/>
              </a:rPr>
              <a:t>neglect</a:t>
            </a:r>
            <a:endParaRPr lang="en-AU" sz="3200" kern="0" dirty="0">
              <a:latin typeface="+mn-lt"/>
              <a:ea typeface="Arial"/>
              <a:cs typeface="Arial"/>
              <a:sym typeface="Arial"/>
              <a:rtl val="0"/>
            </a:endParaRPr>
          </a:p>
        </p:txBody>
      </p:sp>
      <p:pic>
        <p:nvPicPr>
          <p:cNvPr id="2" name="slide 4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5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84213" y="1844675"/>
            <a:ext cx="8229600" cy="4105275"/>
          </a:xfrm>
        </p:spPr>
        <p:txBody>
          <a:bodyPr rtlCol="0">
            <a:normAutofit fontScale="92500" lnSpcReduction="20000"/>
          </a:bodyPr>
          <a:lstStyle/>
          <a:p>
            <a:pPr marL="514350" indent="-514350" fontAlgn="auto">
              <a:spcAft>
                <a:spcPts val="0"/>
              </a:spcAft>
              <a:buFont typeface="+mj-lt"/>
              <a:buAutoNum type="arabicPeriod"/>
              <a:defRPr/>
            </a:pPr>
            <a:r>
              <a:rPr lang="en-AU" sz="3500" b="1" dirty="0">
                <a:ea typeface="+mn-ea"/>
                <a:cs typeface="+mn-cs"/>
              </a:rPr>
              <a:t>Recognise, identify and support vulnerable adults in congregations</a:t>
            </a:r>
          </a:p>
          <a:p>
            <a:pPr marL="514350" indent="-514350" fontAlgn="auto">
              <a:spcAft>
                <a:spcPts val="0"/>
              </a:spcAft>
              <a:buFont typeface="Arial"/>
              <a:buAutoNum type="arabicPeriod"/>
              <a:defRPr/>
            </a:pPr>
            <a:r>
              <a:rPr lang="en-AU" sz="3500" b="1" dirty="0">
                <a:ea typeface="+mn-ea"/>
                <a:cs typeface="+mn-cs"/>
              </a:rPr>
              <a:t>Promote and implement a Code of Conduct</a:t>
            </a:r>
          </a:p>
          <a:p>
            <a:pPr marL="514350" indent="-514350" fontAlgn="auto">
              <a:spcAft>
                <a:spcPts val="0"/>
              </a:spcAft>
              <a:buFont typeface="Arial"/>
              <a:buAutoNum type="arabicPeriod"/>
              <a:defRPr/>
            </a:pPr>
            <a:r>
              <a:rPr lang="en-AU" sz="3500" b="1" dirty="0">
                <a:ea typeface="+mn-ea"/>
                <a:cs typeface="+mn-cs"/>
              </a:rPr>
              <a:t>Respond to bullying or other inappropriate behaviour</a:t>
            </a:r>
          </a:p>
          <a:p>
            <a:pPr marL="514350" indent="-514350" fontAlgn="auto">
              <a:spcAft>
                <a:spcPts val="0"/>
              </a:spcAft>
              <a:buFont typeface="+mj-lt"/>
              <a:buAutoNum type="arabicPeriod"/>
              <a:defRPr/>
            </a:pPr>
            <a:r>
              <a:rPr lang="en-AU" sz="3500" b="1" dirty="0">
                <a:ea typeface="+mn-ea"/>
                <a:cs typeface="+mn-cs"/>
              </a:rPr>
              <a:t>Make sure vulnerable adults are aware of the complaints process, as well as their rights and responsibilities as Church members </a:t>
            </a:r>
            <a:r>
              <a:rPr lang="en-AU" dirty="0">
                <a:ea typeface="+mn-ea"/>
                <a:cs typeface="+mn-cs"/>
              </a:rPr>
              <a:t>	</a:t>
            </a:r>
          </a:p>
          <a:p>
            <a:pPr fontAlgn="auto">
              <a:spcAft>
                <a:spcPts val="0"/>
              </a:spcAft>
              <a:buFont typeface="Arial"/>
              <a:buChar char="•"/>
              <a:defRPr/>
            </a:pPr>
            <a:endParaRPr lang="en-AU" sz="1800" dirty="0">
              <a:ea typeface="+mn-ea"/>
              <a:cs typeface="+mn-cs"/>
            </a:endParaRPr>
          </a:p>
        </p:txBody>
      </p:sp>
      <p:sp>
        <p:nvSpPr>
          <p:cNvPr id="5" name="Slide Number Placeholder 4"/>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5D0DC009-E746-1742-8256-2069B719E8BB}" type="slidenum">
              <a:rPr lang="en-AU" sz="1200">
                <a:solidFill>
                  <a:srgbClr val="898989"/>
                </a:solidFill>
              </a:rPr>
              <a:pPr eaLnBrk="1" hangingPunct="1"/>
              <a:t>42</a:t>
            </a:fld>
            <a:endParaRPr lang="en-AU" sz="1200">
              <a:solidFill>
                <a:srgbClr val="898989"/>
              </a:solidFill>
            </a:endParaRPr>
          </a:p>
        </p:txBody>
      </p:sp>
      <p:sp>
        <p:nvSpPr>
          <p:cNvPr id="4" name="Rectangle 3"/>
          <p:cNvSpPr/>
          <p:nvPr/>
        </p:nvSpPr>
        <p:spPr>
          <a:xfrm>
            <a:off x="684213" y="333375"/>
            <a:ext cx="6767512" cy="2122488"/>
          </a:xfrm>
          <a:prstGeom prst="rect">
            <a:avLst/>
          </a:prstGeom>
        </p:spPr>
        <p:txBody>
          <a:bodyPr>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Our principles for keeping vulnerable adults safe</a:t>
            </a:r>
            <a:br>
              <a:rPr lang="en-AU" sz="4400" b="1" kern="0" dirty="0">
                <a:solidFill>
                  <a:srgbClr val="FF0000"/>
                </a:solidFill>
                <a:latin typeface="+mn-lt"/>
                <a:ea typeface="Arial"/>
                <a:cs typeface="Arial"/>
                <a:sym typeface="Arial"/>
                <a:rtl val="0"/>
              </a:rPr>
            </a:br>
            <a:endParaRPr lang="en-US" sz="4400" kern="0" dirty="0">
              <a:latin typeface="+mn-lt"/>
              <a:ea typeface="Arial"/>
              <a:cs typeface="Arial"/>
              <a:sym typeface="Arial"/>
              <a:rtl val="0"/>
            </a:endParaRPr>
          </a:p>
        </p:txBody>
      </p:sp>
      <p:pic>
        <p:nvPicPr>
          <p:cNvPr id="6" name="slide 4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2696" y="1412776"/>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19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755650" y="765175"/>
            <a:ext cx="7924800" cy="5135563"/>
          </a:xfrm>
        </p:spPr>
        <p:txBody>
          <a:bodyPr rtlCol="0">
            <a:normAutofit lnSpcReduction="10000"/>
          </a:bodyPr>
          <a:lstStyle/>
          <a:p>
            <a:pPr marL="45720" indent="0" fontAlgn="auto">
              <a:spcAft>
                <a:spcPts val="0"/>
              </a:spcAft>
              <a:buFont typeface="Arial"/>
              <a:buNone/>
              <a:defRPr/>
            </a:pPr>
            <a:endParaRPr lang="en-AU" sz="1800" b="1" dirty="0">
              <a:ea typeface="+mn-ea"/>
              <a:cs typeface="+mn-cs"/>
            </a:endParaRPr>
          </a:p>
          <a:p>
            <a:pPr marL="560070" indent="-514350" fontAlgn="auto">
              <a:spcAft>
                <a:spcPts val="0"/>
              </a:spcAft>
              <a:buFont typeface="+mj-lt"/>
              <a:buAutoNum type="arabicPeriod" startAt="5"/>
              <a:defRPr/>
            </a:pPr>
            <a:r>
              <a:rPr lang="en-AU" b="1" dirty="0">
                <a:ea typeface="+mn-ea"/>
                <a:cs typeface="+mn-cs"/>
              </a:rPr>
              <a:t>Plan and conduct safe programs for vulnerable adults</a:t>
            </a:r>
          </a:p>
          <a:p>
            <a:pPr marL="560070" indent="-514350" fontAlgn="auto">
              <a:spcAft>
                <a:spcPts val="0"/>
              </a:spcAft>
              <a:buFont typeface="+mj-lt"/>
              <a:buAutoNum type="arabicPeriod" startAt="5"/>
              <a:defRPr/>
            </a:pPr>
            <a:r>
              <a:rPr lang="en-AU" b="1" dirty="0">
                <a:ea typeface="+mn-ea"/>
                <a:cs typeface="+mn-cs"/>
              </a:rPr>
              <a:t>Communicate openly and honestly</a:t>
            </a:r>
          </a:p>
          <a:p>
            <a:pPr marL="560070" indent="-514350" fontAlgn="auto">
              <a:spcAft>
                <a:spcPts val="0"/>
              </a:spcAft>
              <a:buFont typeface="+mj-lt"/>
              <a:buAutoNum type="arabicPeriod" startAt="5"/>
              <a:defRPr/>
            </a:pPr>
            <a:r>
              <a:rPr lang="en-AU" b="1" dirty="0">
                <a:ea typeface="+mn-ea"/>
                <a:cs typeface="+mn-cs"/>
              </a:rPr>
              <a:t>Educate employees, volunteers and vulnerable adults to raise any concerns they have about the safety of vulnerable adults</a:t>
            </a:r>
          </a:p>
          <a:p>
            <a:pPr marL="560070" indent="-514350" fontAlgn="auto">
              <a:spcAft>
                <a:spcPts val="0"/>
              </a:spcAft>
              <a:buFont typeface="+mj-lt"/>
              <a:buAutoNum type="arabicPeriod" startAt="5"/>
              <a:defRPr/>
            </a:pPr>
            <a:r>
              <a:rPr lang="en-AU" b="1" dirty="0">
                <a:ea typeface="+mn-ea"/>
                <a:cs typeface="+mn-cs"/>
              </a:rPr>
              <a:t>Thoroughly screen and select all employees and volunteers who work with vulnerable adults</a:t>
            </a:r>
          </a:p>
          <a:p>
            <a:pPr fontAlgn="auto">
              <a:spcAft>
                <a:spcPts val="0"/>
              </a:spcAft>
              <a:buFont typeface="Arial"/>
              <a:buChar char="•"/>
              <a:defRPr/>
            </a:pPr>
            <a:endParaRPr lang="en-AU" sz="1800" dirty="0">
              <a:ea typeface="+mn-ea"/>
              <a:cs typeface="+mn-cs"/>
            </a:endParaRPr>
          </a:p>
          <a:p>
            <a:pPr fontAlgn="auto">
              <a:spcAft>
                <a:spcPts val="0"/>
              </a:spcAft>
              <a:buFont typeface="Arial"/>
              <a:buChar char="•"/>
              <a:defRPr/>
            </a:pPr>
            <a:endParaRPr lang="en-AU" sz="1800" dirty="0">
              <a:ea typeface="+mn-ea"/>
              <a:cs typeface="+mn-cs"/>
            </a:endParaRPr>
          </a:p>
        </p:txBody>
      </p:sp>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CA8F3AE4-9E29-6D46-A091-1F7F5111E435}" type="slidenum">
              <a:rPr lang="en-AU" sz="1200">
                <a:solidFill>
                  <a:srgbClr val="898989"/>
                </a:solidFill>
              </a:rPr>
              <a:pPr eaLnBrk="1" hangingPunct="1"/>
              <a:t>43</a:t>
            </a:fld>
            <a:endParaRPr lang="en-AU" sz="1200">
              <a:solidFill>
                <a:srgbClr val="898989"/>
              </a:solidFill>
            </a:endParaRPr>
          </a:p>
        </p:txBody>
      </p:sp>
      <p:pic>
        <p:nvPicPr>
          <p:cNvPr id="5" name="slide 4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3400" y="304800"/>
            <a:ext cx="8229600" cy="6400800"/>
          </a:xfrm>
        </p:spPr>
        <p:txBody>
          <a:bodyPr rtlCol="0">
            <a:normAutofit/>
          </a:bodyPr>
          <a:lstStyle/>
          <a:p>
            <a:pPr marL="45720" indent="0" fontAlgn="auto">
              <a:spcBef>
                <a:spcPts val="0"/>
              </a:spcBef>
              <a:spcAft>
                <a:spcPts val="0"/>
              </a:spcAft>
              <a:buFont typeface="Arial"/>
              <a:buNone/>
              <a:defRPr/>
            </a:pPr>
            <a:r>
              <a:rPr lang="yo-NG" sz="2000" b="1" dirty="0">
                <a:solidFill>
                  <a:schemeClr val="accent3">
                    <a:lumMod val="50000"/>
                  </a:schemeClr>
                </a:solidFill>
                <a:ea typeface="+mn-ea"/>
                <a:cs typeface="+mn-cs"/>
                <a:sym typeface="Webdings"/>
              </a:rPr>
              <a:t>		</a:t>
            </a:r>
          </a:p>
          <a:p>
            <a:pPr marL="45720" indent="0" fontAlgn="auto">
              <a:spcBef>
                <a:spcPts val="0"/>
              </a:spcBef>
              <a:spcAft>
                <a:spcPts val="0"/>
              </a:spcAft>
              <a:buFont typeface="Arial"/>
              <a:buNone/>
              <a:defRPr/>
            </a:pPr>
            <a:r>
              <a:rPr lang="yo-NG" sz="2000" b="1" dirty="0">
                <a:solidFill>
                  <a:schemeClr val="accent3">
                    <a:lumMod val="50000"/>
                  </a:schemeClr>
                </a:solidFill>
                <a:ea typeface="+mn-ea"/>
                <a:cs typeface="+mn-cs"/>
                <a:sym typeface="Webdings"/>
              </a:rPr>
              <a:t> 	                   </a:t>
            </a:r>
            <a:r>
              <a:rPr lang="en-AU" sz="4400" b="1" dirty="0">
                <a:solidFill>
                  <a:srgbClr val="FF0000"/>
                </a:solidFill>
                <a:ea typeface="+mn-ea"/>
                <a:cs typeface="+mn-cs"/>
                <a:sym typeface="Webdings"/>
              </a:rPr>
              <a:t>Reflect and Discuss</a:t>
            </a:r>
            <a:r>
              <a:rPr lang="yo-NG" sz="4400" b="1" dirty="0">
                <a:solidFill>
                  <a:srgbClr val="FF0000"/>
                </a:solidFill>
                <a:ea typeface="+mn-ea"/>
                <a:cs typeface="+mn-cs"/>
                <a:sym typeface="Webdings"/>
              </a:rPr>
              <a:t> </a:t>
            </a:r>
          </a:p>
          <a:p>
            <a:pPr marL="45720" indent="0" fontAlgn="auto">
              <a:spcAft>
                <a:spcPts val="0"/>
              </a:spcAft>
              <a:buFont typeface="Arial"/>
              <a:buNone/>
              <a:defRPr/>
            </a:pPr>
            <a:endParaRPr lang="yo-NG" b="1" dirty="0">
              <a:ea typeface="+mn-ea"/>
              <a:cs typeface="+mn-cs"/>
            </a:endParaRPr>
          </a:p>
          <a:p>
            <a:pPr fontAlgn="auto">
              <a:spcAft>
                <a:spcPts val="0"/>
              </a:spcAft>
              <a:buFont typeface="Arial"/>
              <a:buChar char="•"/>
              <a:defRPr/>
            </a:pPr>
            <a:r>
              <a:rPr lang="en-AU" sz="2800" b="1" dirty="0">
                <a:ea typeface="+mn-ea"/>
                <a:cs typeface="+mn-cs"/>
              </a:rPr>
              <a:t>An elderly man has recently left a neighbouring congregation of another denomination and started attending your congregation. He is neatly dressed, polite and courteous. He seems reliable and friendly, so the Church Council considers if he may be appointed as the leader of a singles group.</a:t>
            </a:r>
            <a:br>
              <a:rPr lang="en-AU" sz="2800" b="1" dirty="0">
                <a:ea typeface="+mn-ea"/>
                <a:cs typeface="+mn-cs"/>
              </a:rPr>
            </a:br>
            <a:endParaRPr lang="en-AU" sz="2800" b="1" dirty="0">
              <a:ea typeface="+mn-ea"/>
              <a:cs typeface="+mn-cs"/>
            </a:endParaRPr>
          </a:p>
          <a:p>
            <a:pPr fontAlgn="auto">
              <a:spcAft>
                <a:spcPts val="0"/>
              </a:spcAft>
              <a:buFont typeface="Arial"/>
              <a:buChar char="•"/>
              <a:defRPr/>
            </a:pPr>
            <a:r>
              <a:rPr lang="en-AU" sz="2800" b="1" dirty="0">
                <a:ea typeface="+mn-ea"/>
                <a:cs typeface="+mn-cs"/>
              </a:rPr>
              <a:t>The Minister learns that one of the Elders is acting as Power of Attorney for a member in the early stages of Alzheimer’s Disease.</a:t>
            </a:r>
          </a:p>
          <a:p>
            <a:pPr fontAlgn="auto">
              <a:spcAft>
                <a:spcPts val="0"/>
              </a:spcAft>
              <a:buFont typeface="Arial"/>
              <a:buChar char="•"/>
              <a:defRPr/>
            </a:pPr>
            <a:endParaRPr lang="en-AU" dirty="0">
              <a:ea typeface="+mn-ea"/>
              <a:cs typeface="+mn-cs"/>
            </a:endParaRPr>
          </a:p>
        </p:txBody>
      </p:sp>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3BBD43CA-31EE-AD45-B3C2-AD9F9C8AA96F}" type="slidenum">
              <a:rPr lang="en-AU" sz="1200">
                <a:solidFill>
                  <a:srgbClr val="898989"/>
                </a:solidFill>
              </a:rPr>
              <a:pPr eaLnBrk="1" hangingPunct="1"/>
              <a:t>44</a:t>
            </a:fld>
            <a:endParaRPr lang="en-AU" sz="1200">
              <a:solidFill>
                <a:srgbClr val="898989"/>
              </a:solidFill>
            </a:endParaRPr>
          </a:p>
        </p:txBody>
      </p:sp>
      <p:pic>
        <p:nvPicPr>
          <p:cNvPr id="430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333375"/>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slide 4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88640" y="1556792"/>
            <a:ext cx="812800" cy="812800"/>
          </a:xfrm>
          <a:prstGeom prst="rect">
            <a:avLst/>
          </a:prstGeom>
        </p:spPr>
      </p:pic>
    </p:spTree>
  </p:cSld>
  <p:clrMapOvr>
    <a:masterClrMapping/>
  </p:clrMapOvr>
  <p:transition spd="slow" advClick="0" advTm="12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223562B9-D03A-2346-AE7D-2750B833852E}" type="slidenum">
              <a:rPr lang="en-AU" sz="1200">
                <a:solidFill>
                  <a:srgbClr val="898989"/>
                </a:solidFill>
              </a:rPr>
              <a:pPr eaLnBrk="1" hangingPunct="1"/>
              <a:t>45</a:t>
            </a:fld>
            <a:endParaRPr lang="en-AU" sz="1200">
              <a:solidFill>
                <a:srgbClr val="898989"/>
              </a:solidFill>
            </a:endParaRPr>
          </a:p>
        </p:txBody>
      </p:sp>
      <p:sp>
        <p:nvSpPr>
          <p:cNvPr id="2" name="Rectangle 1"/>
          <p:cNvSpPr/>
          <p:nvPr/>
        </p:nvSpPr>
        <p:spPr>
          <a:xfrm>
            <a:off x="868363" y="404813"/>
            <a:ext cx="7129462" cy="6432550"/>
          </a:xfrm>
          <a:prstGeom prst="rect">
            <a:avLst/>
          </a:prstGeom>
        </p:spPr>
        <p:txBody>
          <a:bodyPr>
            <a:spAutoFit/>
          </a:bodyPr>
          <a:lstStyle/>
          <a:p>
            <a:pPr marL="45720" fontAlgn="auto">
              <a:spcBef>
                <a:spcPts val="0"/>
              </a:spcBef>
              <a:spcAft>
                <a:spcPts val="1200"/>
              </a:spcAft>
              <a:defRPr/>
            </a:pPr>
            <a:r>
              <a:rPr lang="en-AU" sz="3200" b="1" kern="0" dirty="0">
                <a:solidFill>
                  <a:srgbClr val="FF0000"/>
                </a:solidFill>
                <a:latin typeface="+mn-lt"/>
                <a:ea typeface="Arial"/>
                <a:cs typeface="Arial"/>
                <a:sym typeface="Arial"/>
                <a:rtl val="0"/>
              </a:rPr>
              <a:t>We can support survivors of elder or vulnerable adult abuse by (page 10):</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listening respectfully</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assuring people that they have done the right thing by disclosing or reporting</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assuring people we believe them</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telling people what action </a:t>
            </a:r>
            <a:r>
              <a:rPr lang="en-AU" sz="3200" b="1" kern="0" dirty="0">
                <a:latin typeface="+mn-lt"/>
                <a:ea typeface="Arial"/>
                <a:cs typeface="Arial"/>
                <a:sym typeface="Arial"/>
                <a:rtl val="0"/>
              </a:rPr>
              <a:t>could </a:t>
            </a:r>
            <a:r>
              <a:rPr lang="en-AU" sz="3200" b="1" kern="0" dirty="0">
                <a:solidFill>
                  <a:schemeClr val="tx1"/>
                </a:solidFill>
                <a:latin typeface="+mn-lt"/>
                <a:ea typeface="Arial"/>
                <a:cs typeface="Arial"/>
                <a:sym typeface="Arial"/>
                <a:rtl val="0"/>
              </a:rPr>
              <a:t>be taken </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talking with the vulnerable adult about a response</a:t>
            </a:r>
          </a:p>
          <a:p>
            <a:pPr marL="285750" indent="-285750" fontAlgn="auto">
              <a:spcBef>
                <a:spcPts val="0"/>
              </a:spcBef>
              <a:spcAft>
                <a:spcPts val="0"/>
              </a:spcAft>
              <a:buFont typeface="Arial" panose="020B0604020202020204" pitchFamily="34" charset="0"/>
              <a:buChar char="•"/>
              <a:defRPr/>
            </a:pPr>
            <a:r>
              <a:rPr lang="en-AU" sz="3200" b="1" kern="0" dirty="0">
                <a:solidFill>
                  <a:schemeClr val="tx1"/>
                </a:solidFill>
                <a:latin typeface="+mn-lt"/>
                <a:ea typeface="Arial"/>
                <a:cs typeface="Arial"/>
                <a:sym typeface="Arial"/>
                <a:rtl val="0"/>
              </a:rPr>
              <a:t>respecting their decision </a:t>
            </a:r>
          </a:p>
          <a:p>
            <a:pPr marL="45720" fontAlgn="auto">
              <a:spcBef>
                <a:spcPts val="0"/>
              </a:spcBef>
              <a:spcAft>
                <a:spcPts val="0"/>
              </a:spcAft>
              <a:defRPr/>
            </a:pPr>
            <a:endParaRPr lang="en-AU" sz="1800" kern="0" dirty="0">
              <a:solidFill>
                <a:schemeClr val="tx1"/>
              </a:solidFill>
              <a:latin typeface="+mn-lt"/>
              <a:ea typeface="Arial"/>
              <a:cs typeface="Arial"/>
              <a:sym typeface="Arial"/>
              <a:rtl val="0"/>
            </a:endParaRPr>
          </a:p>
        </p:txBody>
      </p:sp>
      <p:pic>
        <p:nvPicPr>
          <p:cNvPr id="5" name="slide 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48680" y="1916832"/>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0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8B5FCE9-254F-7043-B9D4-08B65AA58CC9}" type="slidenum">
              <a:rPr lang="en-AU" sz="1200">
                <a:solidFill>
                  <a:srgbClr val="898989"/>
                </a:solidFill>
              </a:rPr>
              <a:pPr eaLnBrk="1" hangingPunct="1"/>
              <a:t>46</a:t>
            </a:fld>
            <a:endParaRPr lang="en-AU" sz="1200">
              <a:solidFill>
                <a:srgbClr val="898989"/>
              </a:solidFill>
            </a:endParaRPr>
          </a:p>
        </p:txBody>
      </p:sp>
      <p:sp>
        <p:nvSpPr>
          <p:cNvPr id="2" name="Rectangle 1"/>
          <p:cNvSpPr/>
          <p:nvPr/>
        </p:nvSpPr>
        <p:spPr>
          <a:xfrm>
            <a:off x="1187450" y="1341438"/>
            <a:ext cx="6391275" cy="5478462"/>
          </a:xfrm>
          <a:prstGeom prst="rect">
            <a:avLst/>
          </a:prstGeom>
        </p:spPr>
        <p:txBody>
          <a:bodyPr>
            <a:spAutoFit/>
          </a:bodyPr>
          <a:lstStyle/>
          <a:p>
            <a:pPr marL="45720" fontAlgn="auto">
              <a:spcBef>
                <a:spcPts val="0"/>
              </a:spcBef>
              <a:spcAft>
                <a:spcPts val="0"/>
              </a:spcAft>
              <a:defRPr/>
            </a:pPr>
            <a:r>
              <a:rPr lang="en-AU" sz="4400" b="1" kern="0" dirty="0">
                <a:solidFill>
                  <a:srgbClr val="FF0000"/>
                </a:solidFill>
                <a:latin typeface="+mn-lt"/>
                <a:ea typeface="Arial"/>
                <a:cs typeface="Arial"/>
                <a:sym typeface="Arial"/>
                <a:rtl val="0"/>
              </a:rPr>
              <a:t>D. </a:t>
            </a:r>
            <a:r>
              <a:rPr lang="yo-NG" sz="4400" b="1" kern="0" dirty="0">
                <a:solidFill>
                  <a:srgbClr val="FF0000"/>
                </a:solidFill>
                <a:latin typeface="+mn-lt"/>
                <a:ea typeface="Arial"/>
                <a:cs typeface="Arial"/>
                <a:sym typeface="Arial"/>
                <a:rtl val="0"/>
              </a:rPr>
              <a:t>Planning safe</a:t>
            </a:r>
            <a:r>
              <a:rPr lang="en-AU" sz="4400" b="1" kern="0" dirty="0">
                <a:solidFill>
                  <a:srgbClr val="FF0000"/>
                </a:solidFill>
                <a:latin typeface="+mn-lt"/>
                <a:ea typeface="Arial"/>
                <a:cs typeface="Arial"/>
                <a:sym typeface="Arial"/>
                <a:rtl val="0"/>
              </a:rPr>
              <a:t> places, safe </a:t>
            </a:r>
            <a:r>
              <a:rPr lang="yo-NG" sz="4400" b="1" kern="0" dirty="0">
                <a:solidFill>
                  <a:srgbClr val="FF0000"/>
                </a:solidFill>
                <a:latin typeface="+mn-lt"/>
                <a:ea typeface="Arial"/>
                <a:cs typeface="Arial"/>
                <a:sym typeface="Arial"/>
                <a:rtl val="0"/>
              </a:rPr>
              <a:t>programs</a:t>
            </a:r>
            <a:r>
              <a:rPr lang="en-AU" sz="4400" b="1" kern="0" dirty="0">
                <a:solidFill>
                  <a:srgbClr val="FF0000"/>
                </a:solidFill>
                <a:latin typeface="+mn-lt"/>
                <a:ea typeface="Arial"/>
                <a:cs typeface="Arial"/>
                <a:sym typeface="Arial"/>
                <a:rtl val="0"/>
              </a:rPr>
              <a:t> </a:t>
            </a:r>
          </a:p>
          <a:p>
            <a:pPr marL="45720" fontAlgn="auto">
              <a:spcBef>
                <a:spcPts val="0"/>
              </a:spcBef>
              <a:spcAft>
                <a:spcPts val="0"/>
              </a:spcAft>
              <a:defRPr/>
            </a:pPr>
            <a:r>
              <a:rPr lang="en-AU" sz="1800" b="1" kern="0" dirty="0">
                <a:latin typeface="+mn-lt"/>
                <a:ea typeface="Arial"/>
                <a:cs typeface="Arial"/>
                <a:sym typeface="Arial"/>
                <a:rtl val="0"/>
              </a:rPr>
              <a:t/>
            </a:r>
            <a:br>
              <a:rPr lang="en-AU" sz="1800" b="1" kern="0" dirty="0">
                <a:latin typeface="+mn-lt"/>
                <a:ea typeface="Arial"/>
                <a:cs typeface="Arial"/>
                <a:sym typeface="Arial"/>
                <a:rtl val="0"/>
              </a:rPr>
            </a:br>
            <a:r>
              <a:rPr lang="en-AU" sz="3600" b="1" kern="0" dirty="0">
                <a:latin typeface="+mn-lt"/>
                <a:ea typeface="Arial"/>
                <a:cs typeface="Arial"/>
                <a:sym typeface="Arial"/>
                <a:rtl val="0"/>
              </a:rPr>
              <a:t>When you plan places and programs that are safe for children and vulnerable adults, they will be safe for everyone.</a:t>
            </a:r>
          </a:p>
          <a:p>
            <a:pPr marL="45720" fontAlgn="auto">
              <a:spcBef>
                <a:spcPts val="0"/>
              </a:spcBef>
              <a:spcAft>
                <a:spcPts val="0"/>
              </a:spcAft>
              <a:defRPr/>
            </a:pPr>
            <a:endParaRPr lang="en-AU" b="1" kern="0" dirty="0">
              <a:solidFill>
                <a:srgbClr val="FF0000"/>
              </a:solidFill>
              <a:latin typeface="Arial"/>
              <a:ea typeface="Arial"/>
              <a:cs typeface="Arial"/>
              <a:sym typeface="Arial"/>
              <a:rtl val="0"/>
            </a:endParaRPr>
          </a:p>
          <a:p>
            <a:pPr marL="45720" fontAlgn="auto">
              <a:spcBef>
                <a:spcPts val="0"/>
              </a:spcBef>
              <a:spcAft>
                <a:spcPts val="0"/>
              </a:spcAft>
              <a:defRPr/>
            </a:pPr>
            <a:endParaRPr lang="en-AU" sz="2400" b="1" kern="0" dirty="0">
              <a:solidFill>
                <a:srgbClr val="FF0000"/>
              </a:solidFill>
              <a:latin typeface="Arial"/>
              <a:ea typeface="Arial"/>
              <a:cs typeface="Arial"/>
              <a:sym typeface="Arial"/>
              <a:rtl val="0"/>
            </a:endParaRPr>
          </a:p>
          <a:p>
            <a:pPr marL="45720" fontAlgn="auto">
              <a:spcBef>
                <a:spcPts val="0"/>
              </a:spcBef>
              <a:spcAft>
                <a:spcPts val="0"/>
              </a:spcAft>
              <a:defRPr/>
            </a:pPr>
            <a:endParaRPr lang="en-AU" sz="2400" b="1" kern="0" dirty="0">
              <a:solidFill>
                <a:srgbClr val="FF0000"/>
              </a:solidFill>
              <a:latin typeface="Arial"/>
              <a:ea typeface="Arial"/>
              <a:cs typeface="Arial"/>
              <a:sym typeface="Arial"/>
              <a:rtl val="0"/>
            </a:endParaRPr>
          </a:p>
          <a:p>
            <a:pPr marL="45720" fontAlgn="auto">
              <a:spcBef>
                <a:spcPts val="0"/>
              </a:spcBef>
              <a:spcAft>
                <a:spcPts val="0"/>
              </a:spcAft>
              <a:defRPr/>
            </a:pPr>
            <a:endParaRPr lang="yo-NG" sz="2400" b="1" kern="0" dirty="0">
              <a:solidFill>
                <a:srgbClr val="FF0000"/>
              </a:solidFill>
              <a:latin typeface="Arial"/>
              <a:ea typeface="Arial"/>
              <a:cs typeface="Arial"/>
              <a:sym typeface="Arial"/>
              <a:rtl val="0"/>
            </a:endParaRPr>
          </a:p>
          <a:p>
            <a:pPr marL="45720" fontAlgn="auto">
              <a:spcBef>
                <a:spcPts val="0"/>
              </a:spcBef>
              <a:spcAft>
                <a:spcPts val="0"/>
              </a:spcAft>
              <a:defRPr/>
            </a:pPr>
            <a:endParaRPr lang="en-AU" kern="0" dirty="0">
              <a:latin typeface="Arial"/>
              <a:ea typeface="Arial"/>
              <a:cs typeface="Arial"/>
              <a:sym typeface="Arial"/>
              <a:rtl val="0"/>
            </a:endParaRPr>
          </a:p>
        </p:txBody>
      </p:sp>
      <p:pic>
        <p:nvPicPr>
          <p:cNvPr id="5" name="slide 4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76672" y="112474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6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750" y="404813"/>
            <a:ext cx="7261225" cy="769937"/>
          </a:xfrm>
          <a:prstGeom prst="rect">
            <a:avLst/>
          </a:prstGeom>
        </p:spPr>
        <p:txBody>
          <a:bodyPr wrap="none">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Ten steps to success – Page 11</a:t>
            </a:r>
            <a:endParaRPr lang="en-US" sz="4400" kern="0" dirty="0">
              <a:latin typeface="+mn-lt"/>
              <a:ea typeface="Arial"/>
              <a:cs typeface="Arial"/>
              <a:sym typeface="Arial"/>
              <a:rtl val="0"/>
            </a:endParaRPr>
          </a:p>
        </p:txBody>
      </p:sp>
      <p:sp>
        <p:nvSpPr>
          <p:cNvPr id="5" name="Rectangle 4"/>
          <p:cNvSpPr/>
          <p:nvPr/>
        </p:nvSpPr>
        <p:spPr>
          <a:xfrm>
            <a:off x="971550" y="1243013"/>
            <a:ext cx="7416800" cy="4432300"/>
          </a:xfrm>
          <a:prstGeom prst="rect">
            <a:avLst/>
          </a:prstGeom>
        </p:spPr>
        <p:txBody>
          <a:bodyPr>
            <a:spAutoFit/>
          </a:bodyPr>
          <a:lstStyle/>
          <a:p>
            <a:pPr fontAlgn="auto">
              <a:spcBef>
                <a:spcPts val="0"/>
              </a:spcBef>
              <a:spcAft>
                <a:spcPts val="0"/>
              </a:spcAft>
              <a:defRPr/>
            </a:pPr>
            <a:endParaRPr lang="en-AU" sz="1800" kern="0" dirty="0">
              <a:latin typeface="+mn-lt"/>
              <a:ea typeface="Arial"/>
              <a:cs typeface="Arial"/>
              <a:sym typeface="Arial"/>
              <a:rtl val="0"/>
            </a:endParaRPr>
          </a:p>
          <a:p>
            <a:pPr marL="514350" indent="-514350" fontAlgn="auto">
              <a:spcBef>
                <a:spcPts val="0"/>
              </a:spcBef>
              <a:spcAft>
                <a:spcPts val="0"/>
              </a:spcAft>
              <a:buFont typeface="+mj-lt"/>
              <a:buAutoNum type="arabicPeriod"/>
              <a:defRPr/>
            </a:pPr>
            <a:r>
              <a:rPr lang="en-AU" sz="2800" b="1" kern="0" dirty="0">
                <a:latin typeface="+mn-lt"/>
                <a:ea typeface="Arial"/>
                <a:cs typeface="Arial"/>
                <a:sym typeface="Arial"/>
                <a:rtl val="0"/>
              </a:rPr>
              <a:t>Prepare for action – read the policies and familiarise yourself with the resources.  </a:t>
            </a:r>
          </a:p>
          <a:p>
            <a:pPr marL="514350" indent="-514350" fontAlgn="auto">
              <a:spcBef>
                <a:spcPts val="0"/>
              </a:spcBef>
              <a:spcAft>
                <a:spcPts val="0"/>
              </a:spcAft>
              <a:buFont typeface="+mj-lt"/>
              <a:buAutoNum type="arabicPeriod"/>
              <a:defRPr/>
            </a:pPr>
            <a:r>
              <a:rPr lang="en-AU" sz="2800" b="1" kern="0" dirty="0">
                <a:latin typeface="+mn-lt"/>
                <a:ea typeface="Arial"/>
                <a:cs typeface="Arial"/>
                <a:sym typeface="Arial"/>
                <a:rtl val="0"/>
              </a:rPr>
              <a:t>Make a statement of commitment to the Keeping Children Safe Policy and publicise it.</a:t>
            </a:r>
          </a:p>
          <a:p>
            <a:pPr marL="514350" indent="-514350" fontAlgn="auto">
              <a:spcBef>
                <a:spcPts val="0"/>
              </a:spcBef>
              <a:spcAft>
                <a:spcPts val="0"/>
              </a:spcAft>
              <a:buFont typeface="+mj-lt"/>
              <a:buAutoNum type="arabicPeriod"/>
              <a:defRPr/>
            </a:pPr>
            <a:r>
              <a:rPr lang="en-AU" sz="2800" b="1" kern="0" dirty="0">
                <a:latin typeface="+mn-lt"/>
                <a:ea typeface="Arial"/>
                <a:cs typeface="Arial"/>
                <a:sym typeface="Arial"/>
                <a:rtl val="0"/>
              </a:rPr>
              <a:t>Appoint a Culture of Safety Contact Person</a:t>
            </a:r>
          </a:p>
          <a:p>
            <a:pPr marL="514350" indent="-514350" fontAlgn="auto">
              <a:spcBef>
                <a:spcPts val="0"/>
              </a:spcBef>
              <a:spcAft>
                <a:spcPts val="0"/>
              </a:spcAft>
              <a:buFont typeface="+mj-lt"/>
              <a:buAutoNum type="arabicPeriod"/>
              <a:defRPr/>
            </a:pPr>
            <a:r>
              <a:rPr lang="en-AU" sz="2800" b="1" kern="0" dirty="0">
                <a:latin typeface="+mn-lt"/>
                <a:ea typeface="Arial"/>
                <a:cs typeface="Arial"/>
                <a:sym typeface="Arial"/>
                <a:rtl val="0"/>
              </a:rPr>
              <a:t>Use a Code of Conduct </a:t>
            </a:r>
          </a:p>
          <a:p>
            <a:pPr marL="514350" indent="-514350" fontAlgn="auto">
              <a:spcBef>
                <a:spcPts val="0"/>
              </a:spcBef>
              <a:spcAft>
                <a:spcPts val="0"/>
              </a:spcAft>
              <a:buFont typeface="+mj-lt"/>
              <a:buAutoNum type="arabicPeriod"/>
              <a:defRPr/>
            </a:pPr>
            <a:r>
              <a:rPr lang="en-AU" sz="2800" b="1" kern="0" dirty="0">
                <a:latin typeface="+mn-lt"/>
                <a:ea typeface="Arial"/>
                <a:cs typeface="Arial"/>
                <a:sym typeface="Arial"/>
                <a:rtl val="0"/>
              </a:rPr>
              <a:t>Ensure all existing personnel have Working with Children Checks/Registrations</a:t>
            </a:r>
          </a:p>
          <a:p>
            <a:pPr fontAlgn="auto">
              <a:spcBef>
                <a:spcPts val="0"/>
              </a:spcBef>
              <a:spcAft>
                <a:spcPts val="0"/>
              </a:spcAft>
              <a:defRPr/>
            </a:pPr>
            <a:endParaRPr lang="en-AU" sz="1800" kern="0" dirty="0">
              <a:latin typeface="+mn-lt"/>
              <a:ea typeface="Arial"/>
              <a:cs typeface="Arial"/>
              <a:sym typeface="Arial"/>
              <a:rtl val="0"/>
            </a:endParaRPr>
          </a:p>
          <a:p>
            <a:pPr fontAlgn="auto">
              <a:spcBef>
                <a:spcPts val="0"/>
              </a:spcBef>
              <a:spcAft>
                <a:spcPts val="0"/>
              </a:spcAft>
              <a:defRPr/>
            </a:pPr>
            <a:r>
              <a:rPr lang="en-AU" sz="1800" kern="0" dirty="0">
                <a:latin typeface="+mn-lt"/>
                <a:ea typeface="Arial"/>
                <a:cs typeface="Arial"/>
                <a:sym typeface="Arial"/>
                <a:rtl val="0"/>
              </a:rPr>
              <a:t> </a:t>
            </a:r>
          </a:p>
        </p:txBody>
      </p:sp>
      <p:pic>
        <p:nvPicPr>
          <p:cNvPr id="3" name="slide 4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48680" y="126876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6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750" y="1412875"/>
            <a:ext cx="8229600" cy="4525963"/>
          </a:xfrm>
        </p:spPr>
        <p:txBody>
          <a:bodyPr rtlCol="0">
            <a:normAutofit/>
          </a:bodyPr>
          <a:lstStyle/>
          <a:p>
            <a:pPr marL="514350" indent="-514350" fontAlgn="auto">
              <a:spcAft>
                <a:spcPts val="0"/>
              </a:spcAft>
              <a:buFont typeface="+mj-lt"/>
              <a:buAutoNum type="arabicPeriod" startAt="6"/>
              <a:defRPr/>
            </a:pPr>
            <a:r>
              <a:rPr lang="en-AU" sz="2800" b="1" dirty="0">
                <a:ea typeface="+mn-ea"/>
                <a:cs typeface="+mn-cs"/>
              </a:rPr>
              <a:t>Support and</a:t>
            </a:r>
            <a:r>
              <a:rPr lang="en-AU" sz="2800" b="1" dirty="0">
                <a:ea typeface="+mn-ea"/>
                <a:cs typeface="Adobe Caslon Pro"/>
              </a:rPr>
              <a:t> </a:t>
            </a:r>
            <a:r>
              <a:rPr lang="en-AU" sz="2800" b="1" dirty="0">
                <a:ea typeface="+mn-ea"/>
                <a:cs typeface="+mn-cs"/>
              </a:rPr>
              <a:t>train existing personnel</a:t>
            </a:r>
          </a:p>
          <a:p>
            <a:pPr marL="514350" indent="-514350" fontAlgn="auto">
              <a:spcAft>
                <a:spcPts val="0"/>
              </a:spcAft>
              <a:buFont typeface="+mj-lt"/>
              <a:buAutoNum type="arabicPeriod" startAt="6"/>
              <a:defRPr/>
            </a:pPr>
            <a:r>
              <a:rPr lang="en-AU" sz="2800" b="1" dirty="0">
                <a:ea typeface="+mn-ea"/>
                <a:cs typeface="+mn-cs"/>
              </a:rPr>
              <a:t>Respond appropriately to any concerns of abuse</a:t>
            </a:r>
          </a:p>
          <a:p>
            <a:pPr marL="514350" indent="-514350" fontAlgn="auto">
              <a:spcAft>
                <a:spcPts val="0"/>
              </a:spcAft>
              <a:buFont typeface="+mj-lt"/>
              <a:buAutoNum type="arabicPeriod" startAt="6"/>
              <a:defRPr/>
            </a:pPr>
            <a:r>
              <a:rPr lang="en-AU" sz="2800" b="1" dirty="0">
                <a:ea typeface="+mn-ea"/>
                <a:cs typeface="+mn-cs"/>
              </a:rPr>
              <a:t>Carefully select and induct new personnel</a:t>
            </a:r>
          </a:p>
          <a:p>
            <a:pPr marL="514350" indent="-514350" fontAlgn="auto">
              <a:spcAft>
                <a:spcPts val="0"/>
              </a:spcAft>
              <a:buFont typeface="+mj-lt"/>
              <a:buAutoNum type="arabicPeriod" startAt="6"/>
              <a:defRPr/>
            </a:pPr>
            <a:r>
              <a:rPr lang="en-AU" sz="2800" b="1" dirty="0">
                <a:ea typeface="+mn-ea"/>
                <a:cs typeface="+mn-cs"/>
              </a:rPr>
              <a:t>Ensure good planning practices for events involving children or youth</a:t>
            </a:r>
          </a:p>
          <a:p>
            <a:pPr marL="514350" indent="-514350" fontAlgn="auto">
              <a:spcAft>
                <a:spcPts val="0"/>
              </a:spcAft>
              <a:buFont typeface="+mj-lt"/>
              <a:buAutoNum type="arabicPeriod" startAt="6"/>
              <a:defRPr/>
            </a:pPr>
            <a:r>
              <a:rPr lang="en-AU" sz="2800" b="1" dirty="0">
                <a:ea typeface="+mn-ea"/>
                <a:cs typeface="+mn-cs"/>
              </a:rPr>
              <a:t>Encourage participation of children and families.</a:t>
            </a:r>
          </a:p>
          <a:p>
            <a:pPr fontAlgn="auto">
              <a:spcAft>
                <a:spcPts val="0"/>
              </a:spcAft>
              <a:buFont typeface="Arial"/>
              <a:buChar char="•"/>
              <a:defRPr/>
            </a:pPr>
            <a:endParaRPr lang="en-AU" sz="1800" dirty="0">
              <a:ea typeface="+mn-ea"/>
              <a:cs typeface="+mn-cs"/>
            </a:endParaRPr>
          </a:p>
        </p:txBody>
      </p:sp>
      <p:pic>
        <p:nvPicPr>
          <p:cNvPr id="4" name="slide 4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191683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9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5739667-ED55-3148-BA52-5317A136B3E1}" type="slidenum">
              <a:rPr lang="en-AU" sz="1200">
                <a:solidFill>
                  <a:srgbClr val="898989"/>
                </a:solidFill>
              </a:rPr>
              <a:pPr eaLnBrk="1" hangingPunct="1"/>
              <a:t>49</a:t>
            </a:fld>
            <a:endParaRPr lang="en-AU" sz="1200">
              <a:solidFill>
                <a:srgbClr val="898989"/>
              </a:solidFill>
            </a:endParaRPr>
          </a:p>
        </p:txBody>
      </p:sp>
      <p:sp>
        <p:nvSpPr>
          <p:cNvPr id="4" name="Content Placeholder 3"/>
          <p:cNvSpPr>
            <a:spLocks noGrp="1"/>
          </p:cNvSpPr>
          <p:nvPr>
            <p:ph sz="quarter" idx="4294967295"/>
          </p:nvPr>
        </p:nvSpPr>
        <p:spPr>
          <a:xfrm>
            <a:off x="1547813" y="333375"/>
            <a:ext cx="6400800" cy="3473450"/>
          </a:xfrm>
        </p:spPr>
        <p:txBody>
          <a:bodyPr rtlCol="0">
            <a:normAutofit fontScale="92500" lnSpcReduction="10000"/>
          </a:bodyPr>
          <a:lstStyle/>
          <a:p>
            <a:pPr marL="0" indent="0" fontAlgn="auto">
              <a:spcAft>
                <a:spcPts val="0"/>
              </a:spcAft>
              <a:buFont typeface="Arial"/>
              <a:buNone/>
              <a:defRPr/>
            </a:pPr>
            <a:endParaRPr lang="en-AU" dirty="0">
              <a:ea typeface="+mn-ea"/>
              <a:cs typeface="+mn-cs"/>
            </a:endParaRPr>
          </a:p>
          <a:p>
            <a:pPr marL="0" indent="0" fontAlgn="auto">
              <a:spcAft>
                <a:spcPts val="0"/>
              </a:spcAft>
              <a:buFont typeface="Arial"/>
              <a:buNone/>
              <a:defRPr/>
            </a:pPr>
            <a:endParaRPr lang="en-AU" dirty="0">
              <a:ea typeface="+mn-ea"/>
              <a:cs typeface="+mn-cs"/>
            </a:endParaRPr>
          </a:p>
          <a:p>
            <a:pPr marL="0" indent="0" fontAlgn="auto">
              <a:spcAft>
                <a:spcPts val="0"/>
              </a:spcAft>
              <a:buFont typeface="Arial"/>
              <a:buNone/>
              <a:defRPr/>
            </a:pPr>
            <a:endParaRPr lang="en-AU" dirty="0">
              <a:ea typeface="+mn-ea"/>
              <a:cs typeface="+mn-cs"/>
            </a:endParaRPr>
          </a:p>
          <a:p>
            <a:pPr marL="0" indent="0" algn="ctr" fontAlgn="auto">
              <a:spcAft>
                <a:spcPts val="0"/>
              </a:spcAft>
              <a:buFont typeface="Arial"/>
              <a:buNone/>
              <a:defRPr/>
            </a:pPr>
            <a:r>
              <a:rPr lang="en-AU" dirty="0">
                <a:ea typeface="+mn-ea"/>
                <a:cs typeface="+mn-cs"/>
              </a:rPr>
              <a:t>	</a:t>
            </a:r>
            <a:r>
              <a:rPr lang="en-AU" sz="4800" b="1" dirty="0">
                <a:solidFill>
                  <a:srgbClr val="FF0000"/>
                </a:solidFill>
                <a:ea typeface="+mn-ea"/>
                <a:cs typeface="+mn-cs"/>
              </a:rPr>
              <a:t>To create safe programs and places, people are of utmost importance</a:t>
            </a:r>
            <a:r>
              <a:rPr lang="en-AU" dirty="0">
                <a:solidFill>
                  <a:srgbClr val="FF0000"/>
                </a:solidFill>
                <a:ea typeface="+mn-ea"/>
                <a:cs typeface="+mn-cs"/>
              </a:rPr>
              <a:t>.</a:t>
            </a:r>
          </a:p>
        </p:txBody>
      </p:sp>
      <p:pic>
        <p:nvPicPr>
          <p:cNvPr id="5" name="slide 4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60648" y="90872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2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a:xfrm>
            <a:off x="-2268538" y="3716338"/>
            <a:ext cx="1295400" cy="1214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6" name="Title 1"/>
          <p:cNvSpPr>
            <a:spLocks noGrp="1"/>
          </p:cNvSpPr>
          <p:nvPr>
            <p:ph type="title"/>
          </p:nvPr>
        </p:nvSpPr>
        <p:spPr>
          <a:xfrm>
            <a:off x="2484438" y="1844675"/>
            <a:ext cx="6284912" cy="3455988"/>
          </a:xfrm>
        </p:spPr>
        <p:txBody>
          <a:bodyPr/>
          <a:lstStyle/>
          <a:p>
            <a:pPr algn="l"/>
            <a:r>
              <a:rPr lang="en-AU" b="1">
                <a:solidFill>
                  <a:srgbClr val="FF0000"/>
                </a:solidFill>
                <a:latin typeface="Calibri" charset="0"/>
              </a:rPr>
              <a:t/>
            </a:r>
            <a:br>
              <a:rPr lang="en-AU" b="1">
                <a:solidFill>
                  <a:srgbClr val="FF0000"/>
                </a:solidFill>
                <a:latin typeface="Calibri" charset="0"/>
              </a:rPr>
            </a:br>
            <a:r>
              <a:rPr lang="en-AU" b="1">
                <a:solidFill>
                  <a:srgbClr val="FF0000"/>
                </a:solidFill>
                <a:latin typeface="Calibri" charset="0"/>
              </a:rPr>
              <a:t>Time to think</a:t>
            </a:r>
            <a:br>
              <a:rPr lang="en-AU" b="1">
                <a:solidFill>
                  <a:srgbClr val="FF0000"/>
                </a:solidFill>
                <a:latin typeface="Calibri" charset="0"/>
              </a:rPr>
            </a:br>
            <a:r>
              <a:rPr lang="en-AU" b="1">
                <a:solidFill>
                  <a:srgbClr val="FF0000"/>
                </a:solidFill>
                <a:latin typeface="Calibri" charset="0"/>
              </a:rPr>
              <a:t>Reflect </a:t>
            </a:r>
            <a:br>
              <a:rPr lang="en-AU" b="1">
                <a:solidFill>
                  <a:srgbClr val="FF0000"/>
                </a:solidFill>
                <a:latin typeface="Calibri" charset="0"/>
              </a:rPr>
            </a:br>
            <a:r>
              <a:rPr lang="en-AU" b="1">
                <a:solidFill>
                  <a:srgbClr val="FF0000"/>
                </a:solidFill>
                <a:latin typeface="Calibri" charset="0"/>
              </a:rPr>
              <a:t>Discuss</a:t>
            </a:r>
          </a:p>
        </p:txBody>
      </p:sp>
      <p:pic>
        <p:nvPicPr>
          <p:cNvPr id="614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6238" y="863600"/>
            <a:ext cx="1725612" cy="159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slide 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72816"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9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388" y="188913"/>
            <a:ext cx="8424862" cy="769937"/>
          </a:xfrm>
          <a:prstGeom prst="rect">
            <a:avLst/>
          </a:prstGeom>
        </p:spPr>
        <p:txBody>
          <a:bodyPr>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Working With Children Check/</a:t>
            </a:r>
            <a:r>
              <a:rPr lang="en-AU" sz="4400" b="1" kern="0" dirty="0" err="1">
                <a:solidFill>
                  <a:srgbClr val="FF0000"/>
                </a:solidFill>
                <a:latin typeface="+mn-lt"/>
                <a:ea typeface="Arial"/>
                <a:cs typeface="Arial"/>
                <a:sym typeface="Arial"/>
                <a:rtl val="0"/>
              </a:rPr>
              <a:t>Reg</a:t>
            </a:r>
            <a:endParaRPr lang="en-US" sz="4400" kern="0" dirty="0">
              <a:latin typeface="+mn-lt"/>
              <a:ea typeface="Arial"/>
              <a:cs typeface="Arial"/>
              <a:sym typeface="Arial"/>
              <a:rtl val="0"/>
            </a:endParaRPr>
          </a:p>
        </p:txBody>
      </p:sp>
      <p:sp>
        <p:nvSpPr>
          <p:cNvPr id="5" name="Rectangle 4"/>
          <p:cNvSpPr/>
          <p:nvPr/>
        </p:nvSpPr>
        <p:spPr>
          <a:xfrm>
            <a:off x="827088" y="958850"/>
            <a:ext cx="7129462" cy="6092825"/>
          </a:xfrm>
          <a:prstGeom prst="rect">
            <a:avLst/>
          </a:prstGeom>
        </p:spPr>
        <p:txBody>
          <a:bodyPr>
            <a:spAutoFit/>
          </a:bodyPr>
          <a:lstStyle/>
          <a:p>
            <a:pPr fontAlgn="auto">
              <a:spcBef>
                <a:spcPts val="0"/>
              </a:spcBef>
              <a:spcAft>
                <a:spcPts val="0"/>
              </a:spcAft>
              <a:defRPr/>
            </a:pPr>
            <a:r>
              <a:rPr lang="en-AU" sz="2800" b="1" kern="0" dirty="0">
                <a:latin typeface="+mn-lt"/>
                <a:ea typeface="Arial"/>
                <a:cs typeface="Arial"/>
                <a:sym typeface="Arial"/>
                <a:rtl val="0"/>
              </a:rPr>
              <a:t>Our Synod requires a WWCC/R from all</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ministers </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pastors and lay preachers</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lay leaders</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appointed leaders</a:t>
            </a:r>
          </a:p>
          <a:p>
            <a:pPr fontAlgn="auto">
              <a:spcBef>
                <a:spcPts val="0"/>
              </a:spcBef>
              <a:spcAft>
                <a:spcPts val="0"/>
              </a:spcAft>
              <a:defRPr/>
            </a:pPr>
            <a:endParaRPr lang="en-AU" sz="2800" b="1" kern="0" dirty="0">
              <a:latin typeface="+mn-lt"/>
              <a:ea typeface="Arial"/>
              <a:cs typeface="Arial"/>
              <a:sym typeface="Arial"/>
              <a:rtl val="0"/>
            </a:endParaRPr>
          </a:p>
          <a:p>
            <a:pPr fontAlgn="auto">
              <a:spcBef>
                <a:spcPts val="0"/>
              </a:spcBef>
              <a:spcAft>
                <a:spcPts val="0"/>
              </a:spcAft>
              <a:defRPr/>
            </a:pPr>
            <a:r>
              <a:rPr lang="en-AU" sz="2800" b="1" kern="0" dirty="0">
                <a:latin typeface="+mn-lt"/>
                <a:ea typeface="Arial"/>
                <a:cs typeface="Arial"/>
                <a:sym typeface="Arial"/>
                <a:rtl val="0"/>
              </a:rPr>
              <a:t>Also, employees, volunteers and all other people who have contact with children and young people in programs, events and activities run on behalf of congregations, presbyteries or the Synod. </a:t>
            </a:r>
          </a:p>
          <a:p>
            <a:pPr fontAlgn="auto">
              <a:spcBef>
                <a:spcPts val="0"/>
              </a:spcBef>
              <a:spcAft>
                <a:spcPts val="0"/>
              </a:spcAft>
              <a:defRPr/>
            </a:pPr>
            <a:r>
              <a:rPr lang="en-AU" sz="2800" b="1" kern="0" dirty="0">
                <a:latin typeface="+mn-lt"/>
                <a:ea typeface="Arial"/>
                <a:cs typeface="Arial"/>
                <a:sym typeface="Arial"/>
                <a:rtl val="0"/>
              </a:rPr>
              <a:t>(See page 11)</a:t>
            </a:r>
          </a:p>
          <a:p>
            <a:pPr fontAlgn="auto">
              <a:spcBef>
                <a:spcPts val="0"/>
              </a:spcBef>
              <a:spcAft>
                <a:spcPts val="0"/>
              </a:spcAft>
              <a:defRPr/>
            </a:pPr>
            <a:endParaRPr lang="en-AU" sz="1800" kern="0" dirty="0">
              <a:latin typeface="+mn-lt"/>
              <a:ea typeface="Arial"/>
              <a:cs typeface="Arial"/>
              <a:sym typeface="Arial"/>
              <a:rtl val="0"/>
            </a:endParaRPr>
          </a:p>
          <a:p>
            <a:pPr fontAlgn="auto">
              <a:spcBef>
                <a:spcPts val="0"/>
              </a:spcBef>
              <a:spcAft>
                <a:spcPts val="0"/>
              </a:spcAft>
              <a:defRPr/>
            </a:pPr>
            <a:endParaRPr lang="en-AU" sz="1800" kern="0" dirty="0">
              <a:latin typeface="+mn-lt"/>
              <a:ea typeface="Arial"/>
              <a:cs typeface="Arial"/>
              <a:sym typeface="Arial"/>
              <a:rtl val="0"/>
            </a:endParaRPr>
          </a:p>
          <a:p>
            <a:pPr fontAlgn="auto">
              <a:spcBef>
                <a:spcPts val="0"/>
              </a:spcBef>
              <a:spcAft>
                <a:spcPts val="0"/>
              </a:spcAft>
              <a:defRPr/>
            </a:pPr>
            <a:endParaRPr lang="en-AU" sz="1800" kern="0" dirty="0">
              <a:latin typeface="+mn-lt"/>
              <a:ea typeface="Arial"/>
              <a:cs typeface="Arial"/>
              <a:sym typeface="Arial"/>
              <a:rtl val="0"/>
            </a:endParaRPr>
          </a:p>
        </p:txBody>
      </p:sp>
      <p:pic>
        <p:nvPicPr>
          <p:cNvPr id="2" name="slide 5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20688" y="1268760"/>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4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188" y="549275"/>
            <a:ext cx="7993062" cy="7063472"/>
          </a:xfrm>
          <a:prstGeom prst="rect">
            <a:avLst/>
          </a:prstGeom>
        </p:spPr>
        <p:txBody>
          <a:bodyPr>
            <a:spAutoFit/>
          </a:bodyPr>
          <a:lstStyle/>
          <a:p>
            <a:pPr fontAlgn="auto">
              <a:spcBef>
                <a:spcPts val="0"/>
              </a:spcBef>
              <a:spcAft>
                <a:spcPts val="0"/>
              </a:spcAft>
              <a:defRPr/>
            </a:pPr>
            <a:r>
              <a:rPr lang="en-AU" sz="2800" b="1" kern="0" dirty="0">
                <a:latin typeface="+mn-lt"/>
                <a:ea typeface="Arial"/>
                <a:cs typeface="Arial"/>
                <a:sym typeface="Arial"/>
                <a:rtl val="0"/>
              </a:rPr>
              <a:t>“</a:t>
            </a:r>
            <a:r>
              <a:rPr lang="en-AU" sz="2800" b="1" kern="0" dirty="0">
                <a:solidFill>
                  <a:srgbClr val="FF0000"/>
                </a:solidFill>
                <a:latin typeface="+mn-lt"/>
                <a:ea typeface="Arial"/>
                <a:cs typeface="Arial"/>
                <a:sym typeface="Arial"/>
                <a:rtl val="0"/>
              </a:rPr>
              <a:t>Appointed leader</a:t>
            </a:r>
            <a:r>
              <a:rPr lang="en-AU" sz="2800" b="1" kern="0" dirty="0">
                <a:latin typeface="+mn-lt"/>
                <a:ea typeface="Arial"/>
                <a:cs typeface="Arial"/>
                <a:sym typeface="Arial"/>
                <a:rtl val="0"/>
              </a:rPr>
              <a:t>” includes, but is not limited to:</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elders</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church councillors</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worship leaders</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anyone commissioned by the Church Council to perform a leadership role</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music leaders and organists </a:t>
            </a:r>
          </a:p>
          <a:p>
            <a:pPr marL="285750" indent="-285750" fontAlgn="auto">
              <a:spcBef>
                <a:spcPts val="0"/>
              </a:spcBef>
              <a:spcAft>
                <a:spcPts val="0"/>
              </a:spcAft>
              <a:buFont typeface="Arial"/>
              <a:buChar char="•"/>
              <a:defRPr/>
            </a:pPr>
            <a:r>
              <a:rPr lang="en-AU" sz="2800" b="1" kern="0" dirty="0">
                <a:latin typeface="+mn-lt"/>
                <a:ea typeface="Arial"/>
                <a:cs typeface="Arial"/>
                <a:sym typeface="Arial"/>
                <a:rtl val="0"/>
              </a:rPr>
              <a:t>Bible study leaders</a:t>
            </a:r>
          </a:p>
          <a:p>
            <a:pPr marL="285750" indent="-285750" fontAlgn="auto">
              <a:spcBef>
                <a:spcPts val="0"/>
              </a:spcBef>
              <a:spcAft>
                <a:spcPts val="600"/>
              </a:spcAft>
              <a:buFont typeface="Arial"/>
              <a:buChar char="•"/>
              <a:defRPr/>
            </a:pPr>
            <a:r>
              <a:rPr lang="en-AU" sz="2800" b="1" kern="0" dirty="0">
                <a:latin typeface="+mn-lt"/>
                <a:ea typeface="Arial"/>
                <a:cs typeface="Arial"/>
                <a:sym typeface="Arial"/>
                <a:rtl val="0"/>
              </a:rPr>
              <a:t>and, of course, anyone involved in children or youth ministry (Sunday School teachers, messy church helpers, youth or camp leaders)</a:t>
            </a:r>
          </a:p>
          <a:p>
            <a:pPr fontAlgn="auto">
              <a:spcBef>
                <a:spcPts val="0"/>
              </a:spcBef>
              <a:spcAft>
                <a:spcPts val="0"/>
              </a:spcAft>
              <a:defRPr/>
            </a:pPr>
            <a:r>
              <a:rPr lang="en-AU" sz="2800" b="1" i="1" kern="0" dirty="0">
                <a:solidFill>
                  <a:srgbClr val="FF0000"/>
                </a:solidFill>
                <a:latin typeface="+mn-lt"/>
                <a:ea typeface="Arial"/>
                <a:cs typeface="Arial"/>
                <a:sym typeface="Arial"/>
                <a:rtl val="0"/>
              </a:rPr>
              <a:t>Caution:</a:t>
            </a:r>
            <a:r>
              <a:rPr lang="en-AU" sz="2800" b="1" i="1" kern="0" dirty="0">
                <a:latin typeface="+mn-lt"/>
                <a:ea typeface="Arial"/>
                <a:cs typeface="Arial"/>
                <a:sym typeface="Arial"/>
                <a:rtl val="0"/>
              </a:rPr>
              <a:t>  Any negative notice or communication from Department of Justice must be reported promptly to the General Secretary.</a:t>
            </a:r>
          </a:p>
          <a:p>
            <a:pPr fontAlgn="auto">
              <a:spcBef>
                <a:spcPts val="0"/>
              </a:spcBef>
              <a:spcAft>
                <a:spcPts val="0"/>
              </a:spcAft>
              <a:defRPr/>
            </a:pPr>
            <a:endParaRPr lang="en-AU" sz="2800" b="1" kern="0" dirty="0">
              <a:latin typeface="+mn-lt"/>
              <a:ea typeface="Arial"/>
              <a:cs typeface="Arial"/>
              <a:sym typeface="Arial"/>
              <a:rtl val="0"/>
            </a:endParaRPr>
          </a:p>
          <a:p>
            <a:pPr fontAlgn="auto">
              <a:spcBef>
                <a:spcPts val="0"/>
              </a:spcBef>
              <a:spcAft>
                <a:spcPts val="0"/>
              </a:spcAft>
              <a:defRPr/>
            </a:pPr>
            <a:endParaRPr lang="en-AU" sz="2800" kern="0" dirty="0">
              <a:latin typeface="+mn-lt"/>
              <a:ea typeface="Arial"/>
              <a:cs typeface="Arial"/>
              <a:sym typeface="Arial"/>
              <a:rtl val="0"/>
            </a:endParaRPr>
          </a:p>
        </p:txBody>
      </p:sp>
      <p:pic>
        <p:nvPicPr>
          <p:cNvPr id="3" name="slide 5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32656" y="148478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00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4BC5FF6D-72FD-E148-89EA-40A60F390EC9}" type="slidenum">
              <a:rPr lang="en-AU" sz="1200">
                <a:solidFill>
                  <a:srgbClr val="898989"/>
                </a:solidFill>
              </a:rPr>
              <a:pPr eaLnBrk="1" hangingPunct="1"/>
              <a:t>52</a:t>
            </a:fld>
            <a:endParaRPr lang="en-AU" sz="1200">
              <a:solidFill>
                <a:srgbClr val="898989"/>
              </a:solidFill>
            </a:endParaRPr>
          </a:p>
        </p:txBody>
      </p:sp>
      <p:pic>
        <p:nvPicPr>
          <p:cNvPr id="512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549275"/>
            <a:ext cx="1725613"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51050" y="320536"/>
            <a:ext cx="6265863" cy="1939925"/>
          </a:xfrm>
          <a:prstGeom prst="rect">
            <a:avLst/>
          </a:prstGeom>
        </p:spPr>
        <p:txBody>
          <a:bodyPr>
            <a:spAutoFit/>
          </a:bodyPr>
          <a:lstStyle/>
          <a:p>
            <a:pPr fontAlgn="auto">
              <a:spcBef>
                <a:spcPts val="0"/>
              </a:spcBef>
              <a:spcAft>
                <a:spcPts val="0"/>
              </a:spcAft>
              <a:defRPr/>
            </a:pPr>
            <a:r>
              <a:rPr lang="en-AU" sz="4000" b="1" kern="0" dirty="0">
                <a:solidFill>
                  <a:srgbClr val="FF0000"/>
                </a:solidFill>
                <a:latin typeface="+mn-lt"/>
                <a:ea typeface="Arial"/>
                <a:cs typeface="Arial"/>
                <a:sym typeface="Arial"/>
                <a:rtl val="0"/>
              </a:rPr>
              <a:t>Review – Who needs a WWCC/R under Synod policy?</a:t>
            </a:r>
            <a:endParaRPr lang="en-US" sz="4000" kern="0" dirty="0">
              <a:latin typeface="+mn-lt"/>
              <a:ea typeface="Arial"/>
              <a:cs typeface="Arial"/>
              <a:sym typeface="Arial"/>
              <a:rtl val="0"/>
            </a:endParaRPr>
          </a:p>
        </p:txBody>
      </p:sp>
      <p:sp>
        <p:nvSpPr>
          <p:cNvPr id="6" name="Rectangle 5"/>
          <p:cNvSpPr/>
          <p:nvPr/>
        </p:nvSpPr>
        <p:spPr>
          <a:xfrm>
            <a:off x="806790" y="2260461"/>
            <a:ext cx="7488238" cy="4370427"/>
          </a:xfrm>
          <a:prstGeom prst="rect">
            <a:avLst/>
          </a:prstGeom>
        </p:spPr>
        <p:txBody>
          <a:bodyPr>
            <a:spAutoFit/>
          </a:bodyPr>
          <a:lstStyle/>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What about the person who opens the church hall for potential hirers</a:t>
            </a:r>
            <a:r>
              <a:rPr lang="yo-NG" sz="3200" b="1" kern="0" dirty="0">
                <a:latin typeface="+mn-lt"/>
                <a:ea typeface="Arial"/>
                <a:cs typeface="Arial" panose="020B0604020202020204" pitchFamily="34" charset="0"/>
                <a:sym typeface="Arial"/>
                <a:rtl val="0"/>
              </a:rPr>
              <a:t>? </a:t>
            </a:r>
            <a:r>
              <a:rPr lang="en-AU" sz="3200" b="1" kern="0" dirty="0">
                <a:latin typeface="+mn-lt"/>
                <a:ea typeface="Arial"/>
                <a:cs typeface="Arial" panose="020B0604020202020204" pitchFamily="34" charset="0"/>
                <a:sym typeface="Arial"/>
                <a:rtl val="0"/>
              </a:rPr>
              <a:t> </a:t>
            </a:r>
          </a:p>
          <a:p>
            <a:pPr fontAlgn="auto">
              <a:spcBef>
                <a:spcPts val="0"/>
              </a:spcBef>
              <a:spcAft>
                <a:spcPts val="0"/>
              </a:spcAft>
              <a:defRPr/>
            </a:pPr>
            <a:r>
              <a:rPr lang="en-AU" sz="3200" b="1" kern="0" dirty="0">
                <a:solidFill>
                  <a:srgbClr val="00B0F0"/>
                </a:solidFill>
                <a:effectLst>
                  <a:outerShdw blurRad="38100" dist="38100" dir="2700000" algn="tl">
                    <a:srgbClr val="000000">
                      <a:alpha val="43137"/>
                    </a:srgbClr>
                  </a:outerShdw>
                </a:effectLst>
                <a:latin typeface="Wingdings 2" panose="05020102010507070707" pitchFamily="18" charset="2"/>
                <a:ea typeface="Arial"/>
                <a:cs typeface="Arial" panose="020B0604020202020204" pitchFamily="34" charset="0"/>
                <a:sym typeface="Arial"/>
                <a:rtl val="0"/>
              </a:rPr>
              <a:t> R</a:t>
            </a:r>
            <a:r>
              <a:rPr lang="yo-NG" sz="3200" b="1" kern="0" dirty="0">
                <a:solidFill>
                  <a:schemeClr val="accent5"/>
                </a:solidFill>
                <a:latin typeface="+mn-lt"/>
                <a:ea typeface="Arial"/>
                <a:cs typeface="Arial" panose="020B0604020202020204" pitchFamily="34" charset="0"/>
                <a:sym typeface="Wingdings"/>
                <a:rtl val="0"/>
              </a:rPr>
              <a:t> </a:t>
            </a:r>
            <a:endParaRPr lang="en-AU" sz="3200" b="1" kern="0" dirty="0">
              <a:solidFill>
                <a:schemeClr val="accent5"/>
              </a:solidFill>
              <a:latin typeface="+mn-lt"/>
              <a:ea typeface="Arial"/>
              <a:cs typeface="Arial" panose="020B0604020202020204" pitchFamily="34" charset="0"/>
              <a:sym typeface="Arial"/>
              <a:rtl val="0"/>
            </a:endParaRPr>
          </a:p>
          <a:p>
            <a:pPr marL="285750" indent="-285750" fontAlgn="auto">
              <a:spcBef>
                <a:spcPts val="0"/>
              </a:spcBef>
              <a:spcAft>
                <a:spcPts val="0"/>
              </a:spcAft>
              <a:buFont typeface="Arial"/>
              <a:buChar char="•"/>
              <a:defRPr/>
            </a:pPr>
            <a:r>
              <a:rPr lang="yo-NG" sz="3200" b="1" kern="0" dirty="0">
                <a:latin typeface="+mn-lt"/>
                <a:ea typeface="Arial"/>
                <a:cs typeface="Arial" panose="020B0604020202020204" pitchFamily="34" charset="0"/>
                <a:sym typeface="Arial"/>
                <a:rtl val="0"/>
              </a:rPr>
              <a:t>The Church Council chairperson</a:t>
            </a:r>
            <a:r>
              <a:rPr lang="en-AU" sz="3200" b="1" kern="0" dirty="0">
                <a:latin typeface="+mn-lt"/>
                <a:ea typeface="Arial"/>
                <a:cs typeface="Arial" panose="020B0604020202020204" pitchFamily="34" charset="0"/>
                <a:sym typeface="Arial"/>
                <a:rtl val="0"/>
              </a:rPr>
              <a:t>?</a:t>
            </a:r>
          </a:p>
          <a:p>
            <a:pPr fontAlgn="auto">
              <a:spcBef>
                <a:spcPts val="0"/>
              </a:spcBef>
              <a:spcAft>
                <a:spcPts val="0"/>
              </a:spcAft>
              <a:defRPr/>
            </a:pPr>
            <a:r>
              <a:rPr lang="en-AU" sz="3200" b="1" kern="0" dirty="0">
                <a:solidFill>
                  <a:schemeClr val="accent5"/>
                </a:solidFill>
                <a:latin typeface="Wingdings 2" panose="05020102010507070707" pitchFamily="18" charset="2"/>
                <a:ea typeface="Arial"/>
                <a:cs typeface="Arial" panose="020B0604020202020204" pitchFamily="34" charset="0"/>
                <a:sym typeface="Wingdings"/>
                <a:rtl val="0"/>
              </a:rPr>
              <a:t> </a:t>
            </a:r>
            <a:r>
              <a:rPr lang="en-AU" sz="3200" kern="0" dirty="0">
                <a:solidFill>
                  <a:srgbClr val="00B0F0"/>
                </a:solidFill>
                <a:effectLst>
                  <a:outerShdw blurRad="38100" dist="38100" dir="2700000" algn="tl">
                    <a:srgbClr val="000000">
                      <a:alpha val="43137"/>
                    </a:srgbClr>
                  </a:outerShdw>
                </a:effectLst>
                <a:latin typeface="Wingdings 2" panose="05020102010507070707" pitchFamily="18" charset="2"/>
                <a:ea typeface="Arial"/>
                <a:cs typeface="Arial" panose="020B0604020202020204" pitchFamily="34" charset="0"/>
                <a:sym typeface="Wingdings"/>
                <a:rtl val="0"/>
              </a:rPr>
              <a:t>R</a:t>
            </a:r>
            <a:r>
              <a:rPr lang="en-AU" sz="3200" kern="0" dirty="0">
                <a:solidFill>
                  <a:srgbClr val="00B0F0"/>
                </a:solidFill>
                <a:effectLst>
                  <a:outerShdw blurRad="38100" dist="38100" dir="2700000" algn="tl">
                    <a:srgbClr val="000000">
                      <a:alpha val="43137"/>
                    </a:srgbClr>
                  </a:outerShdw>
                </a:effectLst>
                <a:latin typeface="+mn-lt"/>
                <a:ea typeface="Arial"/>
                <a:cs typeface="Arial" panose="020B0604020202020204" pitchFamily="34" charset="0"/>
                <a:sym typeface="Wingdings"/>
                <a:rtl val="0"/>
              </a:rPr>
              <a:t>	</a:t>
            </a:r>
            <a:endParaRPr lang="en-AU" sz="3200" kern="0" dirty="0">
              <a:solidFill>
                <a:srgbClr val="00B0F0"/>
              </a:solidFill>
              <a:effectLst>
                <a:outerShdw blurRad="38100" dist="38100" dir="2700000" algn="tl">
                  <a:srgbClr val="000000">
                    <a:alpha val="43137"/>
                  </a:srgbClr>
                </a:outerShdw>
              </a:effectLst>
              <a:latin typeface="+mn-lt"/>
              <a:ea typeface="Arial"/>
              <a:cs typeface="Arial" panose="020B0604020202020204" pitchFamily="34" charset="0"/>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member of the choir</a:t>
            </a:r>
            <a:r>
              <a:rPr lang="yo-NG" sz="3200" b="1" kern="0" dirty="0">
                <a:latin typeface="+mn-lt"/>
                <a:ea typeface="Arial"/>
                <a:cs typeface="Arial" panose="020B0604020202020204" pitchFamily="34" charset="0"/>
                <a:sym typeface="Arial"/>
                <a:rtl val="0"/>
              </a:rPr>
              <a:t>?</a:t>
            </a:r>
            <a:endParaRPr lang="en-AU" sz="3200" b="1" kern="0" dirty="0">
              <a:latin typeface="+mn-lt"/>
              <a:ea typeface="Arial"/>
              <a:cs typeface="Arial" panose="020B0604020202020204" pitchFamily="34" charset="0"/>
              <a:sym typeface="Arial"/>
              <a:rtl val="0"/>
            </a:endParaRPr>
          </a:p>
          <a:p>
            <a:pPr marL="45720" fontAlgn="auto">
              <a:spcBef>
                <a:spcPts val="0"/>
              </a:spcBef>
              <a:spcAft>
                <a:spcPts val="0"/>
              </a:spcAft>
              <a:defRPr/>
            </a:pPr>
            <a:r>
              <a:rPr lang="yo-NG" sz="3200" b="1" kern="0" dirty="0">
                <a:solidFill>
                  <a:schemeClr val="accent1"/>
                </a:solidFill>
                <a:latin typeface="+mn-lt"/>
                <a:ea typeface="Arial"/>
                <a:cs typeface="Arial" panose="020B0604020202020204" pitchFamily="34" charset="0"/>
                <a:sym typeface="Wingdings"/>
                <a:rtl val="0"/>
              </a:rPr>
              <a:t>  </a:t>
            </a:r>
            <a:r>
              <a:rPr lang="en-AU" sz="3200" b="1" kern="0" dirty="0">
                <a:solidFill>
                  <a:schemeClr val="accent1"/>
                </a:solidFill>
                <a:latin typeface="+mn-lt"/>
                <a:ea typeface="Arial"/>
                <a:cs typeface="Arial" panose="020B0604020202020204" pitchFamily="34" charset="0"/>
                <a:sym typeface="Wingdings"/>
                <a:rtl val="0"/>
              </a:rPr>
              <a:t>  </a:t>
            </a:r>
            <a:r>
              <a:rPr lang="en-AU" sz="3200" kern="0" dirty="0">
                <a:solidFill>
                  <a:schemeClr val="accent1"/>
                </a:solidFill>
                <a:effectLst>
                  <a:outerShdw blurRad="38100" dist="38100" dir="2700000" algn="tl">
                    <a:srgbClr val="000000">
                      <a:alpha val="43137"/>
                    </a:srgbClr>
                  </a:outerShdw>
                </a:effectLst>
                <a:latin typeface="Wingdings 2" panose="05020102010507070707" pitchFamily="18" charset="2"/>
                <a:ea typeface="Arial"/>
                <a:cs typeface="Arial" panose="020B0604020202020204" pitchFamily="34" charset="0"/>
                <a:sym typeface="Wingdings"/>
                <a:rtl val="0"/>
              </a:rPr>
              <a:t>T</a:t>
            </a:r>
            <a:r>
              <a:rPr lang="yo-NG" sz="3200" b="1" kern="0" dirty="0">
                <a:solidFill>
                  <a:schemeClr val="accent1"/>
                </a:solidFill>
                <a:latin typeface="+mn-lt"/>
                <a:ea typeface="Arial"/>
                <a:cs typeface="Arial" panose="020B0604020202020204" pitchFamily="34" charset="0"/>
                <a:sym typeface="Wingdings"/>
                <a:rtl val="0"/>
              </a:rPr>
              <a:t>  </a:t>
            </a:r>
            <a:r>
              <a:rPr lang="en-AU" sz="3200" b="1" kern="0" dirty="0">
                <a:solidFill>
                  <a:schemeClr val="accent1"/>
                </a:solidFill>
                <a:latin typeface="+mn-lt"/>
                <a:ea typeface="Arial"/>
                <a:cs typeface="Arial" panose="020B0604020202020204" pitchFamily="34" charset="0"/>
                <a:sym typeface="Wingdings"/>
                <a:rtl val="0"/>
              </a:rPr>
              <a:t>	</a:t>
            </a:r>
            <a:endParaRPr lang="yo-NG" sz="3200" b="1" kern="0" dirty="0">
              <a:solidFill>
                <a:schemeClr val="accent5"/>
              </a:solidFill>
              <a:latin typeface="+mn-lt"/>
              <a:ea typeface="Arial"/>
              <a:cs typeface="Arial" panose="020B0604020202020204" pitchFamily="34" charset="0"/>
              <a:sym typeface="Wingdings"/>
              <a:rtl val="0"/>
            </a:endParaRPr>
          </a:p>
          <a:p>
            <a:pPr marL="45720" fontAlgn="auto">
              <a:spcBef>
                <a:spcPts val="0"/>
              </a:spcBef>
              <a:spcAft>
                <a:spcPts val="0"/>
              </a:spcAft>
              <a:defRPr/>
            </a:pPr>
            <a:endParaRPr lang="yo-NG" sz="1800" b="1" kern="0" dirty="0">
              <a:solidFill>
                <a:schemeClr val="accent5"/>
              </a:solidFill>
              <a:latin typeface="+mn-lt"/>
              <a:ea typeface="Arial"/>
              <a:cs typeface="Arial" panose="020B0604020202020204" pitchFamily="34" charset="0"/>
              <a:sym typeface="Wingdings"/>
              <a:rtl val="0"/>
            </a:endParaRPr>
          </a:p>
          <a:p>
            <a:pPr fontAlgn="auto">
              <a:spcBef>
                <a:spcPts val="0"/>
              </a:spcBef>
              <a:spcAft>
                <a:spcPts val="0"/>
              </a:spcAft>
              <a:defRPr/>
            </a:pPr>
            <a:endParaRPr lang="en-AU" sz="1800" b="1" kern="0" dirty="0">
              <a:solidFill>
                <a:srgbClr val="0070C0"/>
              </a:solidFill>
              <a:latin typeface="+mn-lt"/>
              <a:ea typeface="Arial"/>
              <a:cs typeface="Arial" panose="020B0604020202020204" pitchFamily="34" charset="0"/>
              <a:sym typeface="Arial"/>
              <a:rtl val="0"/>
            </a:endParaRPr>
          </a:p>
          <a:p>
            <a:pPr fontAlgn="auto">
              <a:spcBef>
                <a:spcPts val="0"/>
              </a:spcBef>
              <a:spcAft>
                <a:spcPts val="0"/>
              </a:spcAft>
              <a:defRPr/>
            </a:pPr>
            <a:endParaRPr lang="yo-NG" sz="1800" b="1" kern="0" dirty="0">
              <a:latin typeface="+mn-lt"/>
              <a:ea typeface="Arial"/>
              <a:cs typeface="Arial" panose="020B0604020202020204" pitchFamily="34" charset="0"/>
              <a:sym typeface="Arial"/>
              <a:rtl val="0"/>
            </a:endParaRPr>
          </a:p>
        </p:txBody>
      </p:sp>
      <p:pic>
        <p:nvPicPr>
          <p:cNvPr id="2" name="slide 5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632"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45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1300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1900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2200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2650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3000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3400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par>
                          <p:cTn id="19" fill="hold">
                            <p:stCondLst>
                              <p:cond delay="34000"/>
                            </p:stCondLst>
                            <p:childTnLst>
                              <p:par>
                                <p:cTn id="20" presetID="1" presetClass="mediacall" presetSubtype="0" fill="hold" nodeType="afterEffect">
                                  <p:stCondLst>
                                    <p:cond delay="0"/>
                                  </p:stCondLst>
                                  <p:childTnLst>
                                    <p:cmd type="call" cmd="playFrom(0.0)">
                                      <p:cBhvr>
                                        <p:cTn id="21" dur="351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2"/>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4BC5FF6D-72FD-E148-89EA-40A60F390EC9}" type="slidenum">
              <a:rPr lang="en-AU" sz="1200">
                <a:solidFill>
                  <a:srgbClr val="898989"/>
                </a:solidFill>
              </a:rPr>
              <a:pPr eaLnBrk="1" hangingPunct="1"/>
              <a:t>53</a:t>
            </a:fld>
            <a:endParaRPr lang="en-AU" sz="1200">
              <a:solidFill>
                <a:srgbClr val="898989"/>
              </a:solidFill>
            </a:endParaRPr>
          </a:p>
        </p:txBody>
      </p:sp>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549275"/>
            <a:ext cx="1725613"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51050" y="476250"/>
            <a:ext cx="6265863" cy="1939925"/>
          </a:xfrm>
          <a:prstGeom prst="rect">
            <a:avLst/>
          </a:prstGeom>
        </p:spPr>
        <p:txBody>
          <a:bodyPr>
            <a:spAutoFit/>
          </a:bodyPr>
          <a:lstStyle/>
          <a:p>
            <a:pPr fontAlgn="auto">
              <a:spcBef>
                <a:spcPts val="0"/>
              </a:spcBef>
              <a:spcAft>
                <a:spcPts val="0"/>
              </a:spcAft>
              <a:defRPr/>
            </a:pPr>
            <a:r>
              <a:rPr lang="en-AU" sz="4000" b="1" kern="0" dirty="0">
                <a:solidFill>
                  <a:srgbClr val="FF0000"/>
                </a:solidFill>
                <a:latin typeface="+mn-lt"/>
                <a:ea typeface="Arial"/>
                <a:cs typeface="Arial"/>
                <a:sym typeface="Arial"/>
                <a:rtl val="0"/>
              </a:rPr>
              <a:t>Review – Who needs a WWCC/R under Synod policy?</a:t>
            </a:r>
            <a:endParaRPr lang="en-US" sz="4000" kern="0" dirty="0">
              <a:latin typeface="+mn-lt"/>
              <a:ea typeface="Arial"/>
              <a:cs typeface="Arial"/>
              <a:sym typeface="Arial"/>
              <a:rtl val="0"/>
            </a:endParaRPr>
          </a:p>
        </p:txBody>
      </p:sp>
      <p:sp>
        <p:nvSpPr>
          <p:cNvPr id="6" name="Rectangle 5"/>
          <p:cNvSpPr/>
          <p:nvPr/>
        </p:nvSpPr>
        <p:spPr>
          <a:xfrm>
            <a:off x="755650" y="2600325"/>
            <a:ext cx="7488238" cy="4370427"/>
          </a:xfrm>
          <a:prstGeom prst="rect">
            <a:avLst/>
          </a:prstGeom>
        </p:spPr>
        <p:txBody>
          <a:bodyPr>
            <a:spAutoFit/>
          </a:bodyPr>
          <a:lstStyle/>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What about the person who opens the church hall for potential hirers?</a:t>
            </a:r>
          </a:p>
          <a:p>
            <a:pPr lvl="1"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r>
              <a:rPr lang="yo-NG" sz="3200" b="1" kern="0" dirty="0">
                <a:solidFill>
                  <a:schemeClr val="accent5"/>
                </a:solidFill>
                <a:latin typeface="+mn-lt"/>
                <a:ea typeface="Arial"/>
                <a:cs typeface="Arial" panose="020B0604020202020204" pitchFamily="34" charset="0"/>
                <a:sym typeface="Wingdings"/>
                <a:rtl val="0"/>
              </a:rPr>
              <a:t></a:t>
            </a:r>
            <a:endParaRPr lang="en-AU" sz="3200" b="1" kern="0" dirty="0">
              <a:solidFill>
                <a:schemeClr val="accent5"/>
              </a:solidFill>
              <a:latin typeface="+mn-lt"/>
              <a:ea typeface="Arial"/>
              <a:cs typeface="Arial" panose="020B0604020202020204" pitchFamily="34" charset="0"/>
              <a:sym typeface="Arial"/>
              <a:rtl val="0"/>
            </a:endParaRPr>
          </a:p>
          <a:p>
            <a:pPr marL="457200" indent="-457200" fontAlgn="auto">
              <a:spcBef>
                <a:spcPts val="0"/>
              </a:spcBef>
              <a:spcAft>
                <a:spcPts val="0"/>
              </a:spcAft>
              <a:buFont typeface="Arial" panose="020B0604020202020204" pitchFamily="34" charset="0"/>
              <a:buChar char="•"/>
              <a:defRPr/>
            </a:pPr>
            <a:r>
              <a:rPr lang="yo-NG" sz="3200" b="1" kern="0" dirty="0">
                <a:solidFill>
                  <a:schemeClr val="tx1"/>
                </a:solidFill>
                <a:latin typeface="+mn-lt"/>
                <a:ea typeface="Arial"/>
                <a:cs typeface="Arial" panose="020B0604020202020204" pitchFamily="34" charset="0"/>
                <a:sym typeface="Arial"/>
                <a:rtl val="0"/>
              </a:rPr>
              <a:t>The Church Council chairperson? </a:t>
            </a:r>
          </a:p>
          <a:p>
            <a:pPr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r>
              <a:rPr lang="yo-NG" sz="3200" b="1" kern="0" dirty="0">
                <a:solidFill>
                  <a:schemeClr val="accent5"/>
                </a:solidFill>
                <a:latin typeface="+mn-lt"/>
                <a:ea typeface="Arial"/>
                <a:cs typeface="Arial" panose="020B0604020202020204" pitchFamily="34" charset="0"/>
                <a:sym typeface="Wingdings"/>
                <a:rtl val="0"/>
              </a:rPr>
              <a:t></a:t>
            </a:r>
            <a:endParaRPr lang="en-AU" sz="3200" b="1" kern="0" dirty="0">
              <a:solidFill>
                <a:schemeClr val="accent5"/>
              </a:solidFill>
              <a:latin typeface="+mn-lt"/>
              <a:ea typeface="Arial"/>
              <a:cs typeface="Arial" panose="020B0604020202020204" pitchFamily="34" charset="0"/>
              <a:sym typeface="Arial"/>
              <a:rtl val="0"/>
            </a:endParaRP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member of the choir</a:t>
            </a:r>
            <a:r>
              <a:rPr lang="yo-NG" sz="3200" b="1" kern="0" dirty="0">
                <a:latin typeface="+mn-lt"/>
                <a:ea typeface="Arial"/>
                <a:cs typeface="Arial" panose="020B0604020202020204" pitchFamily="34" charset="0"/>
                <a:sym typeface="Arial"/>
                <a:rtl val="0"/>
              </a:rPr>
              <a:t>?</a:t>
            </a:r>
            <a:endParaRPr lang="en-AU" sz="3200" b="1" kern="0" dirty="0">
              <a:latin typeface="+mn-lt"/>
              <a:ea typeface="Arial"/>
              <a:cs typeface="Arial" panose="020B0604020202020204" pitchFamily="34" charset="0"/>
              <a:sym typeface="Arial"/>
              <a:rtl val="0"/>
            </a:endParaRPr>
          </a:p>
          <a:p>
            <a:pPr marL="45720" fontAlgn="auto">
              <a:spcBef>
                <a:spcPts val="0"/>
              </a:spcBef>
              <a:spcAft>
                <a:spcPts val="0"/>
              </a:spcAft>
              <a:defRPr/>
            </a:pPr>
            <a:r>
              <a:rPr lang="yo-NG" sz="3200" b="1" kern="0" dirty="0">
                <a:solidFill>
                  <a:schemeClr val="accent1"/>
                </a:solidFill>
                <a:latin typeface="+mn-lt"/>
                <a:ea typeface="Arial"/>
                <a:cs typeface="Arial" panose="020B0604020202020204" pitchFamily="34" charset="0"/>
                <a:sym typeface="Wingdings"/>
                <a:rtl val="0"/>
              </a:rPr>
              <a:t>    </a:t>
            </a:r>
            <a:r>
              <a:rPr lang="en-AU" sz="3200" b="1" kern="0" dirty="0">
                <a:solidFill>
                  <a:schemeClr val="accent1"/>
                </a:solidFill>
                <a:latin typeface="+mn-lt"/>
                <a:ea typeface="Arial"/>
                <a:cs typeface="Arial" panose="020B0604020202020204" pitchFamily="34" charset="0"/>
                <a:sym typeface="Wingdings"/>
                <a:rtl val="0"/>
              </a:rPr>
              <a:t>	</a:t>
            </a:r>
            <a:r>
              <a:rPr lang="yo-NG" sz="3200" b="1" kern="0" dirty="0">
                <a:solidFill>
                  <a:schemeClr val="accent1"/>
                </a:solidFill>
                <a:latin typeface="+mn-lt"/>
                <a:ea typeface="Arial"/>
                <a:cs typeface="Arial" panose="020B0604020202020204" pitchFamily="34" charset="0"/>
                <a:sym typeface="Wingdings"/>
                <a:rtl val="0"/>
              </a:rPr>
              <a:t></a:t>
            </a:r>
            <a:endParaRPr lang="yo-NG" sz="3200" b="1" kern="0" dirty="0">
              <a:solidFill>
                <a:schemeClr val="accent5"/>
              </a:solidFill>
              <a:latin typeface="+mn-lt"/>
              <a:ea typeface="Arial"/>
              <a:cs typeface="Arial" panose="020B0604020202020204" pitchFamily="34" charset="0"/>
              <a:sym typeface="Wingdings"/>
              <a:rtl val="0"/>
            </a:endParaRPr>
          </a:p>
          <a:p>
            <a:pPr marL="45720" fontAlgn="auto">
              <a:spcBef>
                <a:spcPts val="0"/>
              </a:spcBef>
              <a:spcAft>
                <a:spcPts val="0"/>
              </a:spcAft>
              <a:defRPr/>
            </a:pPr>
            <a:endParaRPr lang="yo-NG" sz="1800" b="1" kern="0" dirty="0">
              <a:solidFill>
                <a:schemeClr val="accent5"/>
              </a:solidFill>
              <a:latin typeface="+mn-lt"/>
              <a:ea typeface="Arial"/>
              <a:cs typeface="Arial" panose="020B0604020202020204" pitchFamily="34" charset="0"/>
              <a:sym typeface="Wingdings"/>
              <a:rtl val="0"/>
            </a:endParaRPr>
          </a:p>
          <a:p>
            <a:pPr fontAlgn="auto">
              <a:spcBef>
                <a:spcPts val="0"/>
              </a:spcBef>
              <a:spcAft>
                <a:spcPts val="0"/>
              </a:spcAft>
              <a:defRPr/>
            </a:pPr>
            <a:endParaRPr lang="en-AU" sz="1800" b="1" kern="0" dirty="0">
              <a:solidFill>
                <a:srgbClr val="0070C0"/>
              </a:solidFill>
              <a:latin typeface="+mn-lt"/>
              <a:ea typeface="Arial"/>
              <a:cs typeface="Arial" panose="020B0604020202020204" pitchFamily="34" charset="0"/>
              <a:sym typeface="Arial"/>
              <a:rtl val="0"/>
            </a:endParaRPr>
          </a:p>
          <a:p>
            <a:pPr fontAlgn="auto">
              <a:spcBef>
                <a:spcPts val="0"/>
              </a:spcBef>
              <a:spcAft>
                <a:spcPts val="0"/>
              </a:spcAft>
              <a:defRPr/>
            </a:pPr>
            <a:endParaRPr lang="yo-NG" sz="1800" b="1" kern="0" dirty="0">
              <a:latin typeface="+mn-lt"/>
              <a:ea typeface="Arial"/>
              <a:cs typeface="Arial" panose="020B0604020202020204" pitchFamily="34" charset="0"/>
              <a:sym typeface="Arial"/>
              <a:rtl val="0"/>
            </a:endParaRPr>
          </a:p>
        </p:txBody>
      </p:sp>
    </p:spTree>
    <p:extLst>
      <p:ext uri="{BB962C8B-B14F-4D97-AF65-F5344CB8AC3E}">
        <p14:creationId xmlns:p14="http://schemas.microsoft.com/office/powerpoint/2010/main" val="2930622151"/>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539750" y="620713"/>
            <a:ext cx="8135938" cy="6278562"/>
          </a:xfrm>
          <a:prstGeom prst="rect">
            <a:avLst/>
          </a:prstGeom>
        </p:spPr>
        <p:txBody>
          <a:bodyPr>
            <a:spAutoFit/>
          </a:bodyPr>
          <a:lstStyle/>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The person who runs the audio-visual equipment? </a:t>
            </a:r>
          </a:p>
          <a:p>
            <a:pPr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member of a Bible study group?</a:t>
            </a:r>
          </a:p>
          <a:p>
            <a:pPr fontAlgn="auto">
              <a:spcBef>
                <a:spcPts val="0"/>
              </a:spcBef>
              <a:spcAft>
                <a:spcPts val="0"/>
              </a:spcAft>
              <a:defRPr/>
            </a:pPr>
            <a:r>
              <a:rPr lang="en-AU" sz="3200" b="1" kern="0" dirty="0">
                <a:solidFill>
                  <a:schemeClr val="accent1"/>
                </a:solidFill>
                <a:latin typeface="+mn-lt"/>
                <a:ea typeface="Arial"/>
                <a:cs typeface="Arial" panose="020B0604020202020204" pitchFamily="34" charset="0"/>
                <a:sym typeface="Wingdings"/>
                <a:rtl val="0"/>
              </a:rPr>
              <a:t>	</a:t>
            </a: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volunteer working in the Op shop?</a:t>
            </a:r>
          </a:p>
          <a:p>
            <a:pPr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p>
          <a:p>
            <a:pPr fontAlgn="auto">
              <a:spcBef>
                <a:spcPts val="0"/>
              </a:spcBef>
              <a:spcAft>
                <a:spcPts val="0"/>
              </a:spcAft>
              <a:defRPr/>
            </a:pPr>
            <a:r>
              <a:rPr lang="en-AU" sz="3200" b="1" kern="0" dirty="0">
                <a:latin typeface="+mn-lt"/>
                <a:ea typeface="Arial"/>
                <a:cs typeface="Arial" panose="020B0604020202020204" pitchFamily="34" charset="0"/>
                <a:sym typeface="Arial"/>
                <a:rtl val="0"/>
              </a:rPr>
              <a:t>Remember – The Government requires denominations and community groups to define “appointed leader”.  Information on the Department of Justice website may be confusing.</a:t>
            </a:r>
          </a:p>
          <a:p>
            <a:pPr fontAlgn="auto">
              <a:spcBef>
                <a:spcPts val="0"/>
              </a:spcBef>
              <a:spcAft>
                <a:spcPts val="0"/>
              </a:spcAft>
              <a:defRPr/>
            </a:pPr>
            <a:endParaRPr lang="en-AU" sz="1800" kern="0" dirty="0">
              <a:latin typeface="+mn-lt"/>
              <a:ea typeface="Arial"/>
              <a:cs typeface="Arial" panose="020B0604020202020204" pitchFamily="34" charset="0"/>
              <a:sym typeface="Arial"/>
              <a:rtl val="0"/>
            </a:endParaRPr>
          </a:p>
        </p:txBody>
      </p:sp>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750" y="620713"/>
            <a:ext cx="8135938" cy="6278562"/>
          </a:xfrm>
          <a:prstGeom prst="rect">
            <a:avLst/>
          </a:prstGeom>
        </p:spPr>
        <p:txBody>
          <a:bodyPr>
            <a:spAutoFit/>
          </a:bodyPr>
          <a:lstStyle/>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The person who runs the audio-visual equipment? </a:t>
            </a:r>
          </a:p>
          <a:p>
            <a:pPr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r>
              <a:rPr lang="yo-NG" sz="3200" b="1" kern="0" dirty="0">
                <a:solidFill>
                  <a:schemeClr val="accent5"/>
                </a:solidFill>
                <a:latin typeface="+mn-lt"/>
                <a:ea typeface="Arial"/>
                <a:cs typeface="Arial" panose="020B0604020202020204" pitchFamily="34" charset="0"/>
                <a:sym typeface="Wingdings"/>
                <a:rtl val="0"/>
              </a:rPr>
              <a:t></a:t>
            </a:r>
            <a:endParaRPr lang="en-AU" sz="3200" b="1" kern="0" dirty="0">
              <a:solidFill>
                <a:schemeClr val="accent5"/>
              </a:solidFill>
              <a:latin typeface="+mn-lt"/>
              <a:ea typeface="Arial"/>
              <a:cs typeface="Arial" panose="020B0604020202020204" pitchFamily="34" charset="0"/>
              <a:sym typeface="Wingdings"/>
              <a:rtl val="0"/>
            </a:endParaRP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member of a Bible study group?</a:t>
            </a:r>
          </a:p>
          <a:p>
            <a:pPr fontAlgn="auto">
              <a:spcBef>
                <a:spcPts val="0"/>
              </a:spcBef>
              <a:spcAft>
                <a:spcPts val="0"/>
              </a:spcAft>
              <a:defRPr/>
            </a:pPr>
            <a:r>
              <a:rPr lang="en-AU" sz="3200" b="1" kern="0" dirty="0">
                <a:solidFill>
                  <a:schemeClr val="accent1"/>
                </a:solidFill>
                <a:latin typeface="+mn-lt"/>
                <a:ea typeface="Arial"/>
                <a:cs typeface="Arial" panose="020B0604020202020204" pitchFamily="34" charset="0"/>
                <a:sym typeface="Wingdings"/>
                <a:rtl val="0"/>
              </a:rPr>
              <a:t>	</a:t>
            </a:r>
            <a:r>
              <a:rPr lang="yo-NG" sz="3200" b="1" kern="0" dirty="0">
                <a:solidFill>
                  <a:schemeClr val="accent1"/>
                </a:solidFill>
                <a:latin typeface="+mn-lt"/>
                <a:ea typeface="Arial"/>
                <a:cs typeface="Arial" panose="020B0604020202020204" pitchFamily="34" charset="0"/>
                <a:sym typeface="Wingdings"/>
                <a:rtl val="0"/>
              </a:rPr>
              <a:t></a:t>
            </a:r>
            <a:endParaRPr lang="en-AU" sz="3200" b="1" kern="0" dirty="0">
              <a:solidFill>
                <a:schemeClr val="accent1"/>
              </a:solidFill>
              <a:latin typeface="+mn-lt"/>
              <a:ea typeface="Arial"/>
              <a:cs typeface="Arial" panose="020B0604020202020204" pitchFamily="34" charset="0"/>
              <a:sym typeface="Wingdings"/>
              <a:rtl val="0"/>
            </a:endParaRPr>
          </a:p>
          <a:p>
            <a:pPr marL="285750" indent="-285750" fontAlgn="auto">
              <a:spcBef>
                <a:spcPts val="0"/>
              </a:spcBef>
              <a:spcAft>
                <a:spcPts val="0"/>
              </a:spcAft>
              <a:buFont typeface="Arial"/>
              <a:buChar char="•"/>
              <a:defRPr/>
            </a:pPr>
            <a:r>
              <a:rPr lang="en-AU" sz="3200" b="1" kern="0" dirty="0">
                <a:latin typeface="+mn-lt"/>
                <a:ea typeface="Arial"/>
                <a:cs typeface="Arial" panose="020B0604020202020204" pitchFamily="34" charset="0"/>
                <a:sym typeface="Arial"/>
                <a:rtl val="0"/>
              </a:rPr>
              <a:t>A volunteer working in the Op shop?</a:t>
            </a:r>
          </a:p>
          <a:p>
            <a:pPr fontAlgn="auto">
              <a:spcBef>
                <a:spcPts val="0"/>
              </a:spcBef>
              <a:spcAft>
                <a:spcPts val="0"/>
              </a:spcAft>
              <a:defRPr/>
            </a:pPr>
            <a:r>
              <a:rPr lang="en-AU" sz="3200" b="1" kern="0" dirty="0">
                <a:solidFill>
                  <a:schemeClr val="accent5"/>
                </a:solidFill>
                <a:latin typeface="+mn-lt"/>
                <a:ea typeface="Arial"/>
                <a:cs typeface="Arial" panose="020B0604020202020204" pitchFamily="34" charset="0"/>
                <a:sym typeface="Wingdings"/>
                <a:rtl val="0"/>
              </a:rPr>
              <a:t>	</a:t>
            </a:r>
            <a:r>
              <a:rPr lang="yo-NG" sz="3200" b="1" kern="0" dirty="0">
                <a:solidFill>
                  <a:schemeClr val="accent5"/>
                </a:solidFill>
                <a:latin typeface="+mn-lt"/>
                <a:ea typeface="Arial"/>
                <a:cs typeface="Arial" panose="020B0604020202020204" pitchFamily="34" charset="0"/>
                <a:sym typeface="Wingdings"/>
                <a:rtl val="0"/>
              </a:rPr>
              <a:t></a:t>
            </a:r>
            <a:endParaRPr lang="en-AU" sz="3200" b="1" kern="0" dirty="0">
              <a:solidFill>
                <a:schemeClr val="accent5"/>
              </a:solidFill>
              <a:latin typeface="+mn-lt"/>
              <a:ea typeface="Arial"/>
              <a:cs typeface="Arial" panose="020B0604020202020204" pitchFamily="34" charset="0"/>
              <a:sym typeface="Wingdings"/>
              <a:rtl val="0"/>
            </a:endParaRPr>
          </a:p>
          <a:p>
            <a:pPr fontAlgn="auto">
              <a:spcBef>
                <a:spcPts val="0"/>
              </a:spcBef>
              <a:spcAft>
                <a:spcPts val="0"/>
              </a:spcAft>
              <a:defRPr/>
            </a:pPr>
            <a:r>
              <a:rPr lang="en-AU" sz="3200" b="1" kern="0" dirty="0">
                <a:latin typeface="+mn-lt"/>
                <a:ea typeface="Arial"/>
                <a:cs typeface="Arial" panose="020B0604020202020204" pitchFamily="34" charset="0"/>
                <a:sym typeface="Arial"/>
                <a:rtl val="0"/>
              </a:rPr>
              <a:t>Remember – The Government requires denominations and community groups to define “appointed leader”.  Information on the Department of Justice website may be confusing.</a:t>
            </a:r>
          </a:p>
          <a:p>
            <a:pPr fontAlgn="auto">
              <a:spcBef>
                <a:spcPts val="0"/>
              </a:spcBef>
              <a:spcAft>
                <a:spcPts val="0"/>
              </a:spcAft>
              <a:defRPr/>
            </a:pPr>
            <a:endParaRPr lang="en-AU" sz="1800" kern="0" dirty="0">
              <a:latin typeface="+mn-lt"/>
              <a:ea typeface="Arial"/>
              <a:cs typeface="Arial" panose="020B0604020202020204" pitchFamily="34" charset="0"/>
              <a:sym typeface="Arial"/>
              <a:rtl val="0"/>
            </a:endParaRPr>
          </a:p>
        </p:txBody>
      </p:sp>
      <p:pic>
        <p:nvPicPr>
          <p:cNvPr id="3" name="slide 5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632" y="1556792"/>
            <a:ext cx="812800" cy="812800"/>
          </a:xfrm>
          <a:prstGeom prst="rect">
            <a:avLst/>
          </a:prstGeom>
        </p:spPr>
      </p:pic>
    </p:spTree>
    <p:extLst>
      <p:ext uri="{BB962C8B-B14F-4D97-AF65-F5344CB8AC3E}">
        <p14:creationId xmlns:p14="http://schemas.microsoft.com/office/powerpoint/2010/main" val="2728689270"/>
      </p:ext>
    </p:extLst>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500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900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1300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2150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2600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3050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par>
                          <p:cTn id="19" fill="hold">
                            <p:stCondLst>
                              <p:cond delay="30500"/>
                            </p:stCondLst>
                            <p:childTnLst>
                              <p:par>
                                <p:cTn id="20" presetID="1" presetClass="mediacall" presetSubtype="0" fill="hold" nodeType="afterEffect">
                                  <p:stCondLst>
                                    <p:cond delay="0"/>
                                  </p:stCondLst>
                                  <p:childTnLst>
                                    <p:cmd type="call" cmd="playFrom(0.0)">
                                      <p:cBhvr>
                                        <p:cTn id="21" dur="4759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95EBFBF-EB5D-DF42-B0F5-C388C7E1FF9B}" type="slidenum">
              <a:rPr lang="en-AU" sz="1200">
                <a:solidFill>
                  <a:srgbClr val="898989"/>
                </a:solidFill>
              </a:rPr>
              <a:pPr eaLnBrk="1" hangingPunct="1"/>
              <a:t>56</a:t>
            </a:fld>
            <a:endParaRPr lang="en-AU" sz="1200">
              <a:solidFill>
                <a:srgbClr val="898989"/>
              </a:solidFill>
            </a:endParaRPr>
          </a:p>
        </p:txBody>
      </p:sp>
      <p:pic>
        <p:nvPicPr>
          <p:cNvPr id="4" name="Picture 3" descr="websit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8888" y="1341438"/>
            <a:ext cx="6430962" cy="5091112"/>
          </a:xfrm>
          <a:prstGeom prst="rect">
            <a:avLst/>
          </a:prstGeom>
          <a:effectLst>
            <a:outerShdw blurRad="50800" dist="38100" dir="2700000" algn="tl" rotWithShape="0">
              <a:prstClr val="black">
                <a:alpha val="40000"/>
              </a:prstClr>
            </a:outerShdw>
          </a:effectLst>
        </p:spPr>
      </p:pic>
      <p:sp>
        <p:nvSpPr>
          <p:cNvPr id="53251" name="TextBox 4"/>
          <p:cNvSpPr txBox="1">
            <a:spLocks noChangeArrowheads="1"/>
          </p:cNvSpPr>
          <p:nvPr/>
        </p:nvSpPr>
        <p:spPr bwMode="auto">
          <a:xfrm>
            <a:off x="539750" y="549275"/>
            <a:ext cx="7200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AU" sz="1800" b="1">
                <a:solidFill>
                  <a:srgbClr val="FF0000"/>
                </a:solidFill>
              </a:rPr>
              <a:t>The new KCS website - </a:t>
            </a:r>
            <a:r>
              <a:rPr lang="en-AU" sz="1800" b="1">
                <a:solidFill>
                  <a:srgbClr val="FF0000"/>
                </a:solidFill>
                <a:hlinkClick r:id="rId6"/>
              </a:rPr>
              <a:t>ucavictas.org.au/keepingchildrensafe/</a:t>
            </a:r>
            <a:endParaRPr lang="en-AU" sz="1800" b="1">
              <a:solidFill>
                <a:srgbClr val="FF0000"/>
              </a:solidFill>
            </a:endParaRPr>
          </a:p>
          <a:p>
            <a:pPr eaLnBrk="1" hangingPunct="1"/>
            <a:endParaRPr lang="en-AU"/>
          </a:p>
        </p:txBody>
      </p:sp>
      <p:pic>
        <p:nvPicPr>
          <p:cNvPr id="5" name="slide 5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76672" y="1700808"/>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82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684213" y="620713"/>
            <a:ext cx="6511925" cy="1676400"/>
          </a:xfrm>
        </p:spPr>
        <p:txBody>
          <a:bodyPr/>
          <a:lstStyle/>
          <a:p>
            <a:pPr algn="l"/>
            <a:r>
              <a:rPr lang="en-AU" b="1">
                <a:solidFill>
                  <a:srgbClr val="FF0000"/>
                </a:solidFill>
                <a:latin typeface="Calibri" charset="0"/>
              </a:rPr>
              <a:t>Culture of Safety Unit:  </a:t>
            </a:r>
            <a:br>
              <a:rPr lang="en-AU" b="1">
                <a:solidFill>
                  <a:srgbClr val="FF0000"/>
                </a:solidFill>
                <a:latin typeface="Calibri" charset="0"/>
              </a:rPr>
            </a:br>
            <a:r>
              <a:rPr lang="en-US" b="1">
                <a:solidFill>
                  <a:srgbClr val="FF0000"/>
                </a:solidFill>
                <a:latin typeface="Calibri" charset="0"/>
              </a:rPr>
              <a:t>Here to help!</a:t>
            </a:r>
            <a:endParaRPr lang="en-AU" b="1">
              <a:solidFill>
                <a:srgbClr val="FF0000"/>
              </a:solidFill>
              <a:latin typeface="Calibri" charset="0"/>
            </a:endParaRPr>
          </a:p>
        </p:txBody>
      </p:sp>
      <p:sp>
        <p:nvSpPr>
          <p:cNvPr id="54274" name="Content Placeholder 3"/>
          <p:cNvSpPr>
            <a:spLocks noGrp="1"/>
          </p:cNvSpPr>
          <p:nvPr>
            <p:ph sz="quarter" idx="4294967295"/>
          </p:nvPr>
        </p:nvSpPr>
        <p:spPr>
          <a:xfrm>
            <a:off x="539750" y="2205038"/>
            <a:ext cx="3822700" cy="2908300"/>
          </a:xfrm>
        </p:spPr>
        <p:txBody>
          <a:bodyPr/>
          <a:lstStyle/>
          <a:p>
            <a:pPr marL="44450" indent="0">
              <a:buFont typeface="Arial" charset="0"/>
              <a:buNone/>
            </a:pPr>
            <a:endParaRPr lang="en-AU" dirty="0">
              <a:latin typeface="Calibri" charset="0"/>
            </a:endParaRPr>
          </a:p>
          <a:p>
            <a:pPr marL="44450" indent="0">
              <a:buFont typeface="Arial" charset="0"/>
              <a:buNone/>
            </a:pPr>
            <a:r>
              <a:rPr lang="en-AU" sz="2000" b="1" dirty="0">
                <a:latin typeface="Calibri" charset="0"/>
              </a:rPr>
              <a:t>Sue Clarkson</a:t>
            </a:r>
          </a:p>
          <a:p>
            <a:pPr marL="44450" indent="0">
              <a:buFont typeface="Arial" charset="0"/>
              <a:buNone/>
            </a:pPr>
            <a:r>
              <a:rPr lang="en-AU" sz="2000" b="1" dirty="0">
                <a:latin typeface="Calibri" charset="0"/>
              </a:rPr>
              <a:t>Ethical Standards Officer </a:t>
            </a:r>
          </a:p>
          <a:p>
            <a:pPr marL="44450" indent="0">
              <a:buFont typeface="Arial" charset="0"/>
              <a:buNone/>
            </a:pPr>
            <a:r>
              <a:rPr lang="en-US" sz="2000" b="1" dirty="0">
                <a:latin typeface="Calibri" charset="0"/>
              </a:rPr>
              <a:t>Phone: </a:t>
            </a:r>
            <a:r>
              <a:rPr lang="en-AU" sz="2000" b="1" dirty="0">
                <a:latin typeface="Calibri" charset="0"/>
              </a:rPr>
              <a:t>03</a:t>
            </a:r>
            <a:r>
              <a:rPr lang="en-US" sz="2000" b="1" dirty="0">
                <a:latin typeface="Calibri" charset="0"/>
              </a:rPr>
              <a:t> </a:t>
            </a:r>
            <a:r>
              <a:rPr lang="en-AU" sz="2000" b="1" dirty="0">
                <a:latin typeface="Calibri" charset="0"/>
              </a:rPr>
              <a:t>9251 5912</a:t>
            </a:r>
          </a:p>
          <a:p>
            <a:pPr marL="44450" indent="0">
              <a:buFont typeface="Arial" charset="0"/>
              <a:buNone/>
            </a:pPr>
            <a:r>
              <a:rPr lang="en-US" sz="2000" b="1" dirty="0">
                <a:latin typeface="Calibri" charset="0"/>
              </a:rPr>
              <a:t>Email: </a:t>
            </a:r>
            <a:r>
              <a:rPr lang="en-AU" sz="2000" b="1" dirty="0">
                <a:latin typeface="Calibri" charset="0"/>
              </a:rPr>
              <a:t>sue.clarkson@victas.uca.org.au</a:t>
            </a:r>
          </a:p>
          <a:p>
            <a:pPr marL="44450" indent="0">
              <a:buFont typeface="Arial" charset="0"/>
              <a:buNone/>
            </a:pPr>
            <a:r>
              <a:rPr lang="en-AU" sz="2000" b="1" dirty="0">
                <a:latin typeface="Calibri" charset="0"/>
              </a:rPr>
              <a:t>Working Tuesday – Thursday</a:t>
            </a:r>
          </a:p>
        </p:txBody>
      </p:sp>
      <p:sp>
        <p:nvSpPr>
          <p:cNvPr id="3" name="Slide Number Placeholder 2"/>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A87186E6-87B3-E844-A2D2-20E0C0872884}" type="slidenum">
              <a:rPr lang="en-AU" sz="1200">
                <a:solidFill>
                  <a:srgbClr val="898989"/>
                </a:solidFill>
              </a:rPr>
              <a:pPr eaLnBrk="1" hangingPunct="1"/>
              <a:t>57</a:t>
            </a:fld>
            <a:endParaRPr lang="en-AU" sz="1200">
              <a:solidFill>
                <a:srgbClr val="898989"/>
              </a:solidFill>
            </a:endParaRPr>
          </a:p>
        </p:txBody>
      </p:sp>
      <p:sp>
        <p:nvSpPr>
          <p:cNvPr id="5" name="Content Placeholder 4"/>
          <p:cNvSpPr>
            <a:spLocks noGrp="1"/>
          </p:cNvSpPr>
          <p:nvPr>
            <p:ph sz="quarter" idx="4294967295"/>
          </p:nvPr>
        </p:nvSpPr>
        <p:spPr>
          <a:xfrm>
            <a:off x="4500563" y="2708275"/>
            <a:ext cx="3959225" cy="2305050"/>
          </a:xfrm>
        </p:spPr>
        <p:txBody>
          <a:bodyPr rtlCol="0">
            <a:normAutofit fontScale="92500" lnSpcReduction="20000"/>
          </a:bodyPr>
          <a:lstStyle/>
          <a:p>
            <a:pPr marL="0" indent="0" fontAlgn="auto">
              <a:lnSpc>
                <a:spcPct val="120000"/>
              </a:lnSpc>
              <a:spcAft>
                <a:spcPts val="0"/>
              </a:spcAft>
              <a:buFont typeface="Arial"/>
              <a:buNone/>
              <a:defRPr/>
            </a:pPr>
            <a:r>
              <a:rPr lang="en-AU" sz="2200" b="1" dirty="0">
                <a:ea typeface="+mn-ea"/>
                <a:cs typeface="+mn-cs"/>
              </a:rPr>
              <a:t>Josh Woollett</a:t>
            </a:r>
          </a:p>
          <a:p>
            <a:pPr marL="0" indent="0" fontAlgn="auto">
              <a:lnSpc>
                <a:spcPct val="120000"/>
              </a:lnSpc>
              <a:spcAft>
                <a:spcPts val="0"/>
              </a:spcAft>
              <a:buFont typeface="Arial"/>
              <a:buNone/>
              <a:defRPr/>
            </a:pPr>
            <a:r>
              <a:rPr lang="en-AU" sz="2200" b="1" dirty="0">
                <a:ea typeface="+mn-ea"/>
                <a:cs typeface="+mn-cs"/>
              </a:rPr>
              <a:t>Safe Church Educator</a:t>
            </a:r>
          </a:p>
          <a:p>
            <a:pPr marL="0" indent="0" fontAlgn="auto">
              <a:lnSpc>
                <a:spcPct val="120000"/>
              </a:lnSpc>
              <a:spcAft>
                <a:spcPts val="0"/>
              </a:spcAft>
              <a:buFont typeface="Arial"/>
              <a:buNone/>
              <a:defRPr/>
            </a:pPr>
            <a:r>
              <a:rPr lang="en-AU" sz="2200" b="1" dirty="0">
                <a:ea typeface="+mn-ea"/>
                <a:cs typeface="+mn-cs"/>
              </a:rPr>
              <a:t>Phone: 03 9251 5288</a:t>
            </a:r>
          </a:p>
          <a:p>
            <a:pPr marL="0" indent="0" fontAlgn="auto">
              <a:lnSpc>
                <a:spcPct val="120000"/>
              </a:lnSpc>
              <a:spcAft>
                <a:spcPts val="0"/>
              </a:spcAft>
              <a:buFont typeface="Arial"/>
              <a:buNone/>
              <a:defRPr/>
            </a:pPr>
            <a:r>
              <a:rPr lang="en-AU" sz="2200" b="1" dirty="0">
                <a:ea typeface="+mn-ea"/>
                <a:cs typeface="+mn-cs"/>
              </a:rPr>
              <a:t>Email: josh.woollett@victas.uca.org.au</a:t>
            </a:r>
          </a:p>
          <a:p>
            <a:pPr marL="0" indent="0" fontAlgn="auto">
              <a:lnSpc>
                <a:spcPct val="120000"/>
              </a:lnSpc>
              <a:spcAft>
                <a:spcPts val="0"/>
              </a:spcAft>
              <a:buFont typeface="Arial"/>
              <a:buNone/>
              <a:defRPr/>
            </a:pPr>
            <a:r>
              <a:rPr lang="en-AU" sz="2200" b="1" dirty="0">
                <a:ea typeface="+mn-ea"/>
                <a:cs typeface="+mn-cs"/>
              </a:rPr>
              <a:t>Working Tuesday – Thursday</a:t>
            </a:r>
          </a:p>
          <a:p>
            <a:pPr fontAlgn="auto">
              <a:spcAft>
                <a:spcPts val="0"/>
              </a:spcAft>
              <a:buFont typeface="Arial"/>
              <a:buChar char="•"/>
              <a:defRPr/>
            </a:pPr>
            <a:endParaRPr lang="en-AU" sz="2000" dirty="0">
              <a:ea typeface="+mn-ea"/>
              <a:cs typeface="+mn-cs"/>
            </a:endParaRPr>
          </a:p>
        </p:txBody>
      </p:sp>
      <p:pic>
        <p:nvPicPr>
          <p:cNvPr id="4" name="slide 5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4624" y="148478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68313" y="7173913"/>
            <a:ext cx="7632700" cy="3516312"/>
          </a:xfrm>
        </p:spPr>
        <p:txBody>
          <a:bodyPr rtlCol="0">
            <a:normAutofit fontScale="92500" lnSpcReduction="10000"/>
          </a:bodyPr>
          <a:lstStyle/>
          <a:p>
            <a:pPr marL="45720" indent="0" fontAlgn="auto">
              <a:spcAft>
                <a:spcPts val="0"/>
              </a:spcAft>
              <a:buFont typeface="Arial"/>
              <a:buNone/>
              <a:defRPr/>
            </a:pPr>
            <a:endParaRPr lang="en-AU" b="1" dirty="0">
              <a:solidFill>
                <a:schemeClr val="accent5">
                  <a:lumMod val="50000"/>
                </a:schemeClr>
              </a:solidFill>
              <a:ea typeface="+mn-ea"/>
              <a:cs typeface="+mn-cs"/>
            </a:endParaRPr>
          </a:p>
          <a:p>
            <a:pPr marL="45720" indent="0" fontAlgn="auto">
              <a:spcAft>
                <a:spcPts val="0"/>
              </a:spcAft>
              <a:buFont typeface="Arial"/>
              <a:buNone/>
              <a:defRPr/>
            </a:pPr>
            <a:r>
              <a:rPr lang="yo-NG" sz="3000" b="1" dirty="0">
                <a:solidFill>
                  <a:schemeClr val="accent5">
                    <a:lumMod val="50000"/>
                  </a:schemeClr>
                </a:solidFill>
                <a:ea typeface="+mn-ea"/>
                <a:cs typeface="+mn-cs"/>
              </a:rPr>
              <a:t>1.             </a:t>
            </a:r>
            <a:r>
              <a:rPr lang="en-AU" sz="30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5. </a:t>
            </a:r>
            <a:r>
              <a:rPr lang="en-AU" sz="30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10.</a:t>
            </a:r>
          </a:p>
          <a:p>
            <a:pPr marL="45720" indent="0" algn="ctr" fontAlgn="auto">
              <a:spcAft>
                <a:spcPts val="0"/>
              </a:spcAft>
              <a:buFont typeface="Arial"/>
              <a:buNone/>
              <a:defRPr/>
            </a:pPr>
            <a:r>
              <a:rPr lang="yo-NG" sz="2800" b="1" dirty="0">
                <a:solidFill>
                  <a:schemeClr val="accent5">
                    <a:lumMod val="50000"/>
                  </a:schemeClr>
                </a:solidFill>
                <a:ea typeface="+mn-ea"/>
                <a:cs typeface="+mn-cs"/>
              </a:rPr>
              <a:t>Not	</a:t>
            </a:r>
            <a:r>
              <a:rPr lang="en-AU" sz="28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	 Quite	</a:t>
            </a:r>
            <a:r>
              <a:rPr lang="en-AU" sz="3000" b="1" dirty="0">
                <a:solidFill>
                  <a:schemeClr val="accent5">
                    <a:lumMod val="50000"/>
                  </a:schemeClr>
                </a:solidFill>
                <a:ea typeface="+mn-ea"/>
                <a:cs typeface="+mn-cs"/>
              </a:rPr>
              <a:t>					</a:t>
            </a:r>
            <a:r>
              <a:rPr lang="yo-NG" b="1" dirty="0">
                <a:solidFill>
                  <a:schemeClr val="accent5">
                    <a:lumMod val="50000"/>
                  </a:schemeClr>
                </a:solidFill>
                <a:ea typeface="+mn-ea"/>
                <a:cs typeface="+mn-cs"/>
              </a:rPr>
              <a:t>Extremely</a:t>
            </a:r>
            <a:r>
              <a:rPr lang="en-AU" b="1" dirty="0">
                <a:solidFill>
                  <a:schemeClr val="accent5">
                    <a:lumMod val="50000"/>
                  </a:schemeClr>
                </a:solidFill>
                <a:ea typeface="+mn-ea"/>
                <a:cs typeface="+mn-cs"/>
              </a:rPr>
              <a:t> </a:t>
            </a:r>
            <a:r>
              <a:rPr lang="yo-NG" b="1" dirty="0">
                <a:solidFill>
                  <a:schemeClr val="accent5">
                    <a:lumMod val="50000"/>
                  </a:schemeClr>
                </a:solidFill>
                <a:ea typeface="+mn-ea"/>
                <a:cs typeface="+mn-cs"/>
              </a:rPr>
              <a:t>Important	</a:t>
            </a:r>
            <a:endParaRPr lang="en-AU"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r>
              <a:rPr lang="yo-NG" b="1" dirty="0">
                <a:solidFill>
                  <a:schemeClr val="accent5">
                    <a:lumMod val="50000"/>
                  </a:schemeClr>
                </a:solidFill>
                <a:ea typeface="+mn-ea"/>
                <a:cs typeface="+mn-cs"/>
              </a:rPr>
              <a:t> t</a:t>
            </a:r>
          </a:p>
        </p:txBody>
      </p:sp>
      <p:cxnSp>
        <p:nvCxnSpPr>
          <p:cNvPr id="6" name="Straight Connector 5"/>
          <p:cNvCxnSpPr/>
          <p:nvPr/>
        </p:nvCxnSpPr>
        <p:spPr>
          <a:xfrm>
            <a:off x="1219200" y="2743200"/>
            <a:ext cx="6477000" cy="0"/>
          </a:xfrm>
          <a:prstGeom prst="line">
            <a:avLst/>
          </a:prstGeom>
        </p:spPr>
        <p:style>
          <a:lnRef idx="1">
            <a:schemeClr val="accent1"/>
          </a:lnRef>
          <a:fillRef idx="0">
            <a:schemeClr val="accent1"/>
          </a:fillRef>
          <a:effectRef idx="0">
            <a:schemeClr val="accent1"/>
          </a:effectRef>
          <a:fontRef idx="minor">
            <a:schemeClr val="tx1"/>
          </a:fontRef>
        </p:style>
      </p:cxnSp>
      <p:sp>
        <p:nvSpPr>
          <p:cNvPr id="55299"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9A0E8CBB-B355-2540-B2FD-90D44C0DA031}" type="slidenum">
              <a:rPr lang="en-AU" sz="1200">
                <a:solidFill>
                  <a:srgbClr val="898989"/>
                </a:solidFill>
              </a:rPr>
              <a:pPr eaLnBrk="1" hangingPunct="1"/>
              <a:t>58</a:t>
            </a:fld>
            <a:endParaRPr lang="en-AU" sz="1200">
              <a:solidFill>
                <a:srgbClr val="898989"/>
              </a:solidFill>
            </a:endParaRPr>
          </a:p>
        </p:txBody>
      </p:sp>
      <p:pic>
        <p:nvPicPr>
          <p:cNvPr id="5530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260350"/>
            <a:ext cx="1727200" cy="159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1" name="Title 1"/>
          <p:cNvSpPr txBox="1">
            <a:spLocks/>
          </p:cNvSpPr>
          <p:nvPr/>
        </p:nvSpPr>
        <p:spPr bwMode="auto">
          <a:xfrm>
            <a:off x="9248775" y="3195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sz="1400">
                <a:solidFill>
                  <a:srgbClr val="000000"/>
                </a:solidFill>
                <a:latin typeface="Arial" charset="0"/>
                <a:ea typeface="ＭＳ Ｐゴシック" charset="0"/>
                <a:cs typeface="Arial" charset="0"/>
                <a:sym typeface="Arial" charset="0"/>
              </a:defRPr>
            </a:lvl1pPr>
            <a:lvl2pPr marL="742950" indent="-285750" defTabSz="457200" eaLnBrk="0" hangingPunct="0">
              <a:defRPr sz="1400">
                <a:solidFill>
                  <a:srgbClr val="000000"/>
                </a:solidFill>
                <a:latin typeface="Arial" charset="0"/>
                <a:ea typeface="Arial" charset="0"/>
                <a:cs typeface="Arial" charset="0"/>
                <a:sym typeface="Arial" charset="0"/>
              </a:defRPr>
            </a:lvl2pPr>
            <a:lvl3pPr marL="1143000" indent="-228600" defTabSz="457200" eaLnBrk="0" hangingPunct="0">
              <a:defRPr sz="1400">
                <a:solidFill>
                  <a:srgbClr val="000000"/>
                </a:solidFill>
                <a:latin typeface="Arial" charset="0"/>
                <a:ea typeface="Arial" charset="0"/>
                <a:cs typeface="Arial" charset="0"/>
                <a:sym typeface="Arial" charset="0"/>
              </a:defRPr>
            </a:lvl3pPr>
            <a:lvl4pPr marL="1600200" indent="-228600" defTabSz="457200" eaLnBrk="0" hangingPunct="0">
              <a:defRPr sz="1400">
                <a:solidFill>
                  <a:srgbClr val="000000"/>
                </a:solidFill>
                <a:latin typeface="Arial" charset="0"/>
                <a:ea typeface="Arial" charset="0"/>
                <a:cs typeface="Arial" charset="0"/>
                <a:sym typeface="Arial" charset="0"/>
              </a:defRPr>
            </a:lvl4pPr>
            <a:lvl5pPr marL="2057400" indent="-228600" defTabSz="4572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sz="2800">
                <a:latin typeface="Calibri" charset="0"/>
              </a:rPr>
              <a:t>How important is the Keeping Children Safe policy and process?</a:t>
            </a:r>
            <a:endParaRPr lang="en-AU" sz="2800">
              <a:latin typeface="Calibri" charset="0"/>
            </a:endParaRPr>
          </a:p>
        </p:txBody>
      </p:sp>
      <p:sp>
        <p:nvSpPr>
          <p:cNvPr id="9" name="Content Placeholder 2"/>
          <p:cNvSpPr>
            <a:spLocks noGrp="1"/>
          </p:cNvSpPr>
          <p:nvPr>
            <p:ph sz="quarter" idx="4294967295"/>
          </p:nvPr>
        </p:nvSpPr>
        <p:spPr>
          <a:xfrm>
            <a:off x="9401175" y="-538163"/>
            <a:ext cx="7391400" cy="3443288"/>
          </a:xfrm>
        </p:spPr>
        <p:txBody>
          <a:bodyPr rtlCol="0">
            <a:normAutofit fontScale="85000" lnSpcReduction="10000"/>
          </a:bodyPr>
          <a:lstStyle/>
          <a:p>
            <a:pPr marL="45720" indent="0" fontAlgn="auto">
              <a:spcAft>
                <a:spcPts val="0"/>
              </a:spcAft>
              <a:buFont typeface="Arial"/>
              <a:buNone/>
              <a:defRPr/>
            </a:pPr>
            <a:r>
              <a:rPr lang="yo-NG" sz="2400" dirty="0">
                <a:solidFill>
                  <a:srgbClr val="A7EA52">
                    <a:lumMod val="50000"/>
                  </a:srgbClr>
                </a:solidFill>
                <a:ea typeface="+mn-ea"/>
                <a:cs typeface="+mn-cs"/>
                <a:sym typeface="Webdings"/>
              </a:rPr>
              <a:t>                     At present, where are you on this 		  continuum?</a:t>
            </a: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r>
              <a:rPr lang="yo-NG" b="1" dirty="0">
                <a:solidFill>
                  <a:schemeClr val="accent5">
                    <a:lumMod val="50000"/>
                  </a:schemeClr>
                </a:solidFill>
                <a:ea typeface="+mn-ea"/>
                <a:cs typeface="+mn-cs"/>
              </a:rPr>
              <a:t>1.     2.     3.     4.     5.     6.     7.     8.     9.      10.</a:t>
            </a:r>
          </a:p>
          <a:p>
            <a:pPr marL="45720" indent="0" fontAlgn="auto">
              <a:spcAft>
                <a:spcPts val="0"/>
              </a:spcAft>
              <a:buFont typeface="Arial"/>
              <a:buNone/>
              <a:defRPr/>
            </a:pPr>
            <a:r>
              <a:rPr lang="yo-NG" b="1" dirty="0">
                <a:solidFill>
                  <a:schemeClr val="accent5">
                    <a:lumMod val="50000"/>
                  </a:schemeClr>
                </a:solidFill>
                <a:ea typeface="+mn-ea"/>
                <a:cs typeface="+mn-cs"/>
              </a:rPr>
              <a:t>Not	    Somewhat	    Fairly        Quite	    Extremely</a:t>
            </a:r>
          </a:p>
          <a:p>
            <a:pPr marL="45720" indent="0" fontAlgn="auto">
              <a:spcAft>
                <a:spcPts val="0"/>
              </a:spcAft>
              <a:buFont typeface="Arial"/>
              <a:buNone/>
              <a:defRPr/>
            </a:pPr>
            <a:r>
              <a:rPr lang="yo-NG" sz="1400" b="1" dirty="0">
                <a:solidFill>
                  <a:schemeClr val="accent5">
                    <a:lumMod val="50000"/>
                  </a:schemeClr>
                </a:solidFill>
                <a:ea typeface="+mn-ea"/>
                <a:cs typeface="+mn-cs"/>
              </a:rPr>
              <a:t>important	       Important	      Important            Important	      Important</a:t>
            </a:r>
            <a:endParaRPr lang="en-AU" sz="1400" b="1" dirty="0">
              <a:solidFill>
                <a:schemeClr val="accent5">
                  <a:lumMod val="50000"/>
                </a:schemeClr>
              </a:solidFill>
              <a:ea typeface="+mn-ea"/>
              <a:cs typeface="+mn-cs"/>
            </a:endParaRPr>
          </a:p>
        </p:txBody>
      </p:sp>
      <p:cxnSp>
        <p:nvCxnSpPr>
          <p:cNvPr id="10" name="Straight Connector 9"/>
          <p:cNvCxnSpPr/>
          <p:nvPr/>
        </p:nvCxnSpPr>
        <p:spPr>
          <a:xfrm>
            <a:off x="9629775" y="1443038"/>
            <a:ext cx="6477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55304" name="Picture 2" descr="C:\Users\Owner\Desktop\b10aa3a0-2da1-4bf1-9432-f795b1bfe24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4975" y="-995363"/>
            <a:ext cx="2119313" cy="199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Slide Number Placeholder 3"/>
          <p:cNvSpPr txBox="1">
            <a:spLocks/>
          </p:cNvSpPr>
          <p:nvPr/>
        </p:nvSpPr>
        <p:spPr bwMode="auto">
          <a:xfrm>
            <a:off x="12220575" y="4872038"/>
            <a:ext cx="1828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r" eaLnBrk="1" hangingPunct="1"/>
            <a:fld id="{E123ACC7-F9D6-7E42-A338-68B269A87FF1}" type="slidenum">
              <a:rPr lang="en-AU" sz="1200">
                <a:solidFill>
                  <a:srgbClr val="7F7F7F"/>
                </a:solidFill>
              </a:rPr>
              <a:pPr algn="r" eaLnBrk="1" hangingPunct="1"/>
              <a:t>58</a:t>
            </a:fld>
            <a:endParaRPr lang="en-AU" sz="1200">
              <a:solidFill>
                <a:srgbClr val="7F7F7F"/>
              </a:solidFill>
            </a:endParaRPr>
          </a:p>
        </p:txBody>
      </p:sp>
      <p:sp>
        <p:nvSpPr>
          <p:cNvPr id="55306" name="Rectangle 1"/>
          <p:cNvSpPr>
            <a:spLocks noChangeArrowheads="1"/>
          </p:cNvSpPr>
          <p:nvPr/>
        </p:nvSpPr>
        <p:spPr bwMode="auto">
          <a:xfrm>
            <a:off x="1908175" y="188913"/>
            <a:ext cx="6767513"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AU" sz="4400" b="1">
                <a:solidFill>
                  <a:srgbClr val="FF0000"/>
                </a:solidFill>
                <a:latin typeface="Calibri" charset="0"/>
              </a:rPr>
              <a:t>Reflect and discuss:</a:t>
            </a:r>
          </a:p>
          <a:p>
            <a:r>
              <a:rPr lang="en-US" sz="3600" b="1">
                <a:solidFill>
                  <a:srgbClr val="FF0000"/>
                </a:solidFill>
                <a:latin typeface="Calibri" charset="0"/>
              </a:rPr>
              <a:t>How </a:t>
            </a:r>
            <a:r>
              <a:rPr lang="en-AU" sz="3600" b="1">
                <a:solidFill>
                  <a:srgbClr val="FF0000"/>
                </a:solidFill>
                <a:latin typeface="Calibri" charset="0"/>
              </a:rPr>
              <a:t>well do you now understand </a:t>
            </a:r>
            <a:r>
              <a:rPr lang="en-US" sz="3600" b="1">
                <a:solidFill>
                  <a:srgbClr val="FF0000"/>
                </a:solidFill>
                <a:latin typeface="Calibri" charset="0"/>
              </a:rPr>
              <a:t>the Keeping Children Safe policy and process?</a:t>
            </a:r>
            <a:br>
              <a:rPr lang="en-US" sz="3600" b="1">
                <a:solidFill>
                  <a:srgbClr val="FF0000"/>
                </a:solidFill>
                <a:latin typeface="Calibri" charset="0"/>
              </a:rPr>
            </a:br>
            <a:endParaRPr lang="en-US" sz="4400">
              <a:latin typeface="Calibri" charset="0"/>
            </a:endParaRPr>
          </a:p>
        </p:txBody>
      </p:sp>
      <p:sp>
        <p:nvSpPr>
          <p:cNvPr id="55307" name="Content Placeholder 2"/>
          <p:cNvSpPr>
            <a:spLocks noGrp="1"/>
          </p:cNvSpPr>
          <p:nvPr>
            <p:ph sz="quarter" idx="4294967295"/>
          </p:nvPr>
        </p:nvSpPr>
        <p:spPr>
          <a:xfrm>
            <a:off x="468313" y="2771775"/>
            <a:ext cx="8928100" cy="2592388"/>
          </a:xfrm>
        </p:spPr>
        <p:txBody>
          <a:bodyPr/>
          <a:lstStyle/>
          <a:p>
            <a:pPr marL="44450" indent="0">
              <a:buFont typeface="Arial" charset="0"/>
              <a:buNone/>
            </a:pPr>
            <a:r>
              <a:rPr lang="en-US" sz="2400">
                <a:solidFill>
                  <a:srgbClr val="FF0000"/>
                </a:solidFill>
                <a:latin typeface="Calibri" charset="0"/>
                <a:sym typeface="Webdings" charset="0"/>
              </a:rPr>
              <a:t>             </a:t>
            </a:r>
            <a:endParaRPr lang="en-US" b="1">
              <a:solidFill>
                <a:srgbClr val="FF0000"/>
              </a:solidFill>
              <a:latin typeface="Calibri" charset="0"/>
            </a:endParaRPr>
          </a:p>
          <a:p>
            <a:pPr marL="44450" indent="0">
              <a:buFont typeface="Arial" charset="0"/>
              <a:buNone/>
            </a:pPr>
            <a:r>
              <a:rPr lang="en-US" sz="2800" b="1">
                <a:solidFill>
                  <a:srgbClr val="FF0000"/>
                </a:solidFill>
                <a:latin typeface="Calibri" charset="0"/>
              </a:rPr>
              <a:t>1.     2.     3.     4.     5.     6.     7.     8.     9.      10.</a:t>
            </a:r>
          </a:p>
          <a:p>
            <a:pPr marL="44450" indent="0">
              <a:buFont typeface="Arial" charset="0"/>
              <a:buNone/>
            </a:pPr>
            <a:r>
              <a:rPr lang="en-US" sz="2800" b="1">
                <a:solidFill>
                  <a:srgbClr val="FF0000"/>
                </a:solidFill>
                <a:latin typeface="Calibri" charset="0"/>
              </a:rPr>
              <a:t>Not	    Somewhat	    Fairly        Quite	    Extremely</a:t>
            </a:r>
          </a:p>
          <a:p>
            <a:pPr marL="44450" indent="0">
              <a:buFont typeface="Arial" charset="0"/>
              <a:buNone/>
            </a:pPr>
            <a:r>
              <a:rPr lang="en-AU" sz="1400" b="1">
                <a:solidFill>
                  <a:srgbClr val="FF0000"/>
                </a:solidFill>
                <a:latin typeface="Calibri" charset="0"/>
              </a:rPr>
              <a:t>well</a:t>
            </a:r>
            <a:r>
              <a:rPr lang="en-US" sz="1400" b="1">
                <a:solidFill>
                  <a:srgbClr val="FF0000"/>
                </a:solidFill>
                <a:latin typeface="Calibri" charset="0"/>
              </a:rPr>
              <a:t>	       	                               </a:t>
            </a:r>
            <a:r>
              <a:rPr lang="en-AU" sz="1400" b="1">
                <a:solidFill>
                  <a:srgbClr val="FF0000"/>
                </a:solidFill>
                <a:latin typeface="Calibri" charset="0"/>
              </a:rPr>
              <a:t>				well 		 	well </a:t>
            </a:r>
            <a:r>
              <a:rPr lang="en-US" sz="1400" b="1">
                <a:solidFill>
                  <a:srgbClr val="FF0000"/>
                </a:solidFill>
                <a:latin typeface="Calibri" charset="0"/>
              </a:rPr>
              <a:t>	        </a:t>
            </a:r>
            <a:r>
              <a:rPr lang="en-AU" sz="1400" b="1">
                <a:solidFill>
                  <a:srgbClr val="FF0000"/>
                </a:solidFill>
                <a:latin typeface="Calibri" charset="0"/>
              </a:rPr>
              <a:t>		well</a:t>
            </a:r>
          </a:p>
        </p:txBody>
      </p:sp>
      <p:pic>
        <p:nvPicPr>
          <p:cNvPr id="4" name="slide 5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72616" y="1268760"/>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FF10F37F-1D0C-1645-9F2E-5D993D18BB51}" type="slidenum">
              <a:rPr lang="en-AU" sz="1200">
                <a:solidFill>
                  <a:srgbClr val="898989"/>
                </a:solidFill>
              </a:rPr>
              <a:pPr eaLnBrk="1" hangingPunct="1"/>
              <a:t>59</a:t>
            </a:fld>
            <a:endParaRPr lang="en-AU" sz="1200">
              <a:solidFill>
                <a:srgbClr val="898989"/>
              </a:solidFill>
            </a:endParaRPr>
          </a:p>
        </p:txBody>
      </p:sp>
      <p:pic>
        <p:nvPicPr>
          <p:cNvPr id="5632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563" y="260350"/>
            <a:ext cx="1725612"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124075" y="260350"/>
            <a:ext cx="6408738" cy="2800350"/>
          </a:xfrm>
          <a:prstGeom prst="rect">
            <a:avLst/>
          </a:prstGeom>
        </p:spPr>
        <p:txBody>
          <a:bodyPr>
            <a:spAutoFit/>
          </a:bodyPr>
          <a:lstStyle/>
          <a:p>
            <a:pPr marL="45720" fontAlgn="auto">
              <a:spcBef>
                <a:spcPts val="0"/>
              </a:spcBef>
              <a:spcAft>
                <a:spcPts val="0"/>
              </a:spcAft>
              <a:defRPr/>
            </a:pPr>
            <a:r>
              <a:rPr lang="yo-NG" sz="4400" b="1" kern="0" dirty="0">
                <a:solidFill>
                  <a:srgbClr val="FF0000"/>
                </a:solidFill>
                <a:latin typeface="+mn-lt"/>
                <a:ea typeface="Arial"/>
                <a:cs typeface="Arial"/>
                <a:sym typeface="Arial"/>
                <a:rtl val="0"/>
              </a:rPr>
              <a:t>What </a:t>
            </a:r>
            <a:r>
              <a:rPr lang="en-AU" sz="4400" b="1" kern="0" dirty="0">
                <a:solidFill>
                  <a:srgbClr val="FF0000"/>
                </a:solidFill>
                <a:latin typeface="+mn-lt"/>
                <a:ea typeface="Arial"/>
                <a:cs typeface="Arial"/>
                <a:sym typeface="Arial"/>
                <a:rtl val="0"/>
              </a:rPr>
              <a:t>have you learned and what </a:t>
            </a:r>
            <a:r>
              <a:rPr lang="yo-NG" sz="4400" b="1" kern="0" dirty="0">
                <a:solidFill>
                  <a:srgbClr val="FF0000"/>
                </a:solidFill>
                <a:latin typeface="+mn-lt"/>
                <a:ea typeface="Arial"/>
                <a:cs typeface="Arial"/>
                <a:sym typeface="Arial"/>
                <a:rtl val="0"/>
              </a:rPr>
              <a:t>action</a:t>
            </a:r>
            <a:r>
              <a:rPr lang="en-AU" sz="4400" b="1" kern="0" dirty="0">
                <a:solidFill>
                  <a:srgbClr val="FF0000"/>
                </a:solidFill>
                <a:latin typeface="+mn-lt"/>
                <a:ea typeface="Arial"/>
                <a:cs typeface="Arial"/>
                <a:sym typeface="Arial"/>
                <a:rtl val="0"/>
              </a:rPr>
              <a:t>s</a:t>
            </a:r>
            <a:r>
              <a:rPr lang="yo-NG" sz="4400" b="1" kern="0" dirty="0">
                <a:solidFill>
                  <a:srgbClr val="FF0000"/>
                </a:solidFill>
                <a:latin typeface="+mn-lt"/>
                <a:ea typeface="Arial"/>
                <a:cs typeface="Arial"/>
                <a:sym typeface="Arial"/>
                <a:rtl val="0"/>
              </a:rPr>
              <a:t> will you take as a result of the training today? </a:t>
            </a:r>
            <a:endParaRPr lang="en-AU" sz="4400" b="1" kern="0" dirty="0">
              <a:solidFill>
                <a:srgbClr val="FF0000"/>
              </a:solidFill>
              <a:latin typeface="+mn-lt"/>
              <a:ea typeface="Arial"/>
              <a:cs typeface="Arial"/>
              <a:sym typeface="Arial"/>
              <a:rtl val="0"/>
            </a:endParaRPr>
          </a:p>
        </p:txBody>
      </p:sp>
      <p:pic>
        <p:nvPicPr>
          <p:cNvPr id="56325" name="Picture 6" descr="act.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3429000"/>
            <a:ext cx="5256213"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lide 5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88640" y="1484784"/>
            <a:ext cx="812800" cy="812800"/>
          </a:xfrm>
          <a:prstGeom prst="rect">
            <a:avLst/>
          </a:prstGeom>
        </p:spPr>
      </p:pic>
    </p:spTree>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7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68313" y="7173913"/>
            <a:ext cx="7632700" cy="3516312"/>
          </a:xfrm>
        </p:spPr>
        <p:txBody>
          <a:bodyPr rtlCol="0">
            <a:normAutofit fontScale="92500" lnSpcReduction="10000"/>
          </a:bodyPr>
          <a:lstStyle/>
          <a:p>
            <a:pPr marL="45720" indent="0" fontAlgn="auto">
              <a:spcAft>
                <a:spcPts val="0"/>
              </a:spcAft>
              <a:buFont typeface="Arial"/>
              <a:buNone/>
              <a:defRPr/>
            </a:pPr>
            <a:endParaRPr lang="en-AU" b="1" dirty="0">
              <a:solidFill>
                <a:schemeClr val="accent5">
                  <a:lumMod val="50000"/>
                </a:schemeClr>
              </a:solidFill>
              <a:ea typeface="+mn-ea"/>
              <a:cs typeface="+mn-cs"/>
            </a:endParaRPr>
          </a:p>
          <a:p>
            <a:pPr marL="45720" indent="0" fontAlgn="auto">
              <a:spcAft>
                <a:spcPts val="0"/>
              </a:spcAft>
              <a:buFont typeface="Arial"/>
              <a:buNone/>
              <a:defRPr/>
            </a:pPr>
            <a:r>
              <a:rPr lang="yo-NG" sz="3000" b="1" dirty="0">
                <a:solidFill>
                  <a:schemeClr val="accent5">
                    <a:lumMod val="50000"/>
                  </a:schemeClr>
                </a:solidFill>
                <a:ea typeface="+mn-ea"/>
                <a:cs typeface="+mn-cs"/>
              </a:rPr>
              <a:t>1.             </a:t>
            </a:r>
            <a:r>
              <a:rPr lang="en-AU" sz="30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5. </a:t>
            </a:r>
            <a:r>
              <a:rPr lang="en-AU" sz="30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10.</a:t>
            </a:r>
          </a:p>
          <a:p>
            <a:pPr marL="45720" indent="0" algn="ctr" fontAlgn="auto">
              <a:spcAft>
                <a:spcPts val="0"/>
              </a:spcAft>
              <a:buFont typeface="Arial"/>
              <a:buNone/>
              <a:defRPr/>
            </a:pPr>
            <a:r>
              <a:rPr lang="yo-NG" sz="2800" b="1" dirty="0">
                <a:solidFill>
                  <a:schemeClr val="accent5">
                    <a:lumMod val="50000"/>
                  </a:schemeClr>
                </a:solidFill>
                <a:ea typeface="+mn-ea"/>
                <a:cs typeface="+mn-cs"/>
              </a:rPr>
              <a:t>Not	</a:t>
            </a:r>
            <a:r>
              <a:rPr lang="en-AU" sz="2800" b="1" dirty="0">
                <a:solidFill>
                  <a:schemeClr val="accent5">
                    <a:lumMod val="50000"/>
                  </a:schemeClr>
                </a:solidFill>
                <a:ea typeface="+mn-ea"/>
                <a:cs typeface="+mn-cs"/>
              </a:rPr>
              <a:t>	</a:t>
            </a:r>
            <a:r>
              <a:rPr lang="yo-NG" sz="3000" b="1" dirty="0">
                <a:solidFill>
                  <a:schemeClr val="accent5">
                    <a:lumMod val="50000"/>
                  </a:schemeClr>
                </a:solidFill>
                <a:ea typeface="+mn-ea"/>
                <a:cs typeface="+mn-cs"/>
              </a:rPr>
              <a:t>	 Quite	</a:t>
            </a:r>
            <a:r>
              <a:rPr lang="en-AU" sz="3000" b="1" dirty="0">
                <a:solidFill>
                  <a:schemeClr val="accent5">
                    <a:lumMod val="50000"/>
                  </a:schemeClr>
                </a:solidFill>
                <a:ea typeface="+mn-ea"/>
                <a:cs typeface="+mn-cs"/>
              </a:rPr>
              <a:t>					</a:t>
            </a:r>
            <a:r>
              <a:rPr lang="yo-NG" b="1" dirty="0">
                <a:solidFill>
                  <a:schemeClr val="accent5">
                    <a:lumMod val="50000"/>
                  </a:schemeClr>
                </a:solidFill>
                <a:ea typeface="+mn-ea"/>
                <a:cs typeface="+mn-cs"/>
              </a:rPr>
              <a:t>Extremely</a:t>
            </a:r>
            <a:r>
              <a:rPr lang="en-AU" b="1" dirty="0">
                <a:solidFill>
                  <a:schemeClr val="accent5">
                    <a:lumMod val="50000"/>
                  </a:schemeClr>
                </a:solidFill>
                <a:ea typeface="+mn-ea"/>
                <a:cs typeface="+mn-cs"/>
              </a:rPr>
              <a:t> </a:t>
            </a:r>
            <a:r>
              <a:rPr lang="yo-NG" b="1" dirty="0">
                <a:solidFill>
                  <a:schemeClr val="accent5">
                    <a:lumMod val="50000"/>
                  </a:schemeClr>
                </a:solidFill>
                <a:ea typeface="+mn-ea"/>
                <a:cs typeface="+mn-cs"/>
              </a:rPr>
              <a:t>Important	</a:t>
            </a:r>
            <a:endParaRPr lang="en-AU"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r>
              <a:rPr lang="yo-NG" b="1" dirty="0">
                <a:solidFill>
                  <a:schemeClr val="accent5">
                    <a:lumMod val="50000"/>
                  </a:schemeClr>
                </a:solidFill>
                <a:ea typeface="+mn-ea"/>
                <a:cs typeface="+mn-cs"/>
              </a:rPr>
              <a:t> t</a:t>
            </a:r>
          </a:p>
        </p:txBody>
      </p:sp>
      <p:cxnSp>
        <p:nvCxnSpPr>
          <p:cNvPr id="6" name="Straight Connector 5"/>
          <p:cNvCxnSpPr/>
          <p:nvPr/>
        </p:nvCxnSpPr>
        <p:spPr>
          <a:xfrm>
            <a:off x="1219200" y="2743200"/>
            <a:ext cx="647700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92907EB5-562C-DD46-8413-130A83BDE38C}" type="slidenum">
              <a:rPr lang="en-AU" sz="1200">
                <a:solidFill>
                  <a:srgbClr val="898989"/>
                </a:solidFill>
              </a:rPr>
              <a:pPr eaLnBrk="1" hangingPunct="1"/>
              <a:t>6</a:t>
            </a:fld>
            <a:endParaRPr lang="en-AU" sz="1200">
              <a:solidFill>
                <a:srgbClr val="898989"/>
              </a:solidFill>
            </a:endParaRPr>
          </a:p>
        </p:txBody>
      </p:sp>
      <p:pic>
        <p:nvPicPr>
          <p:cNvPr id="717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260350"/>
            <a:ext cx="1727200" cy="159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3" name="Title 1"/>
          <p:cNvSpPr txBox="1">
            <a:spLocks/>
          </p:cNvSpPr>
          <p:nvPr/>
        </p:nvSpPr>
        <p:spPr bwMode="auto">
          <a:xfrm>
            <a:off x="9248775" y="3195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sz="1400">
                <a:solidFill>
                  <a:srgbClr val="000000"/>
                </a:solidFill>
                <a:latin typeface="Arial" charset="0"/>
                <a:ea typeface="ＭＳ Ｐゴシック" charset="0"/>
                <a:cs typeface="Arial" charset="0"/>
                <a:sym typeface="Arial" charset="0"/>
              </a:defRPr>
            </a:lvl1pPr>
            <a:lvl2pPr marL="742950" indent="-285750" defTabSz="457200" eaLnBrk="0" hangingPunct="0">
              <a:defRPr sz="1400">
                <a:solidFill>
                  <a:srgbClr val="000000"/>
                </a:solidFill>
                <a:latin typeface="Arial" charset="0"/>
                <a:ea typeface="Arial" charset="0"/>
                <a:cs typeface="Arial" charset="0"/>
                <a:sym typeface="Arial" charset="0"/>
              </a:defRPr>
            </a:lvl2pPr>
            <a:lvl3pPr marL="1143000" indent="-228600" defTabSz="457200" eaLnBrk="0" hangingPunct="0">
              <a:defRPr sz="1400">
                <a:solidFill>
                  <a:srgbClr val="000000"/>
                </a:solidFill>
                <a:latin typeface="Arial" charset="0"/>
                <a:ea typeface="Arial" charset="0"/>
                <a:cs typeface="Arial" charset="0"/>
                <a:sym typeface="Arial" charset="0"/>
              </a:defRPr>
            </a:lvl3pPr>
            <a:lvl4pPr marL="1600200" indent="-228600" defTabSz="457200" eaLnBrk="0" hangingPunct="0">
              <a:defRPr sz="1400">
                <a:solidFill>
                  <a:srgbClr val="000000"/>
                </a:solidFill>
                <a:latin typeface="Arial" charset="0"/>
                <a:ea typeface="Arial" charset="0"/>
                <a:cs typeface="Arial" charset="0"/>
                <a:sym typeface="Arial" charset="0"/>
              </a:defRPr>
            </a:lvl4pPr>
            <a:lvl5pPr marL="2057400" indent="-228600" defTabSz="4572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r>
              <a:rPr lang="en-US" sz="2800">
                <a:solidFill>
                  <a:schemeClr val="tx1"/>
                </a:solidFill>
                <a:latin typeface="Calibri" charset="0"/>
              </a:rPr>
              <a:t>How important is the Keeping Children Safe policy and process?</a:t>
            </a:r>
            <a:endParaRPr lang="en-AU" sz="2800">
              <a:solidFill>
                <a:schemeClr val="tx1"/>
              </a:solidFill>
              <a:latin typeface="Calibri" charset="0"/>
            </a:endParaRPr>
          </a:p>
        </p:txBody>
      </p:sp>
      <p:sp>
        <p:nvSpPr>
          <p:cNvPr id="9" name="Content Placeholder 2"/>
          <p:cNvSpPr>
            <a:spLocks noGrp="1"/>
          </p:cNvSpPr>
          <p:nvPr>
            <p:ph sz="quarter" idx="4294967295"/>
          </p:nvPr>
        </p:nvSpPr>
        <p:spPr>
          <a:xfrm>
            <a:off x="9401175" y="-538163"/>
            <a:ext cx="7391400" cy="3443288"/>
          </a:xfrm>
        </p:spPr>
        <p:txBody>
          <a:bodyPr rtlCol="0">
            <a:normAutofit fontScale="85000" lnSpcReduction="10000"/>
          </a:bodyPr>
          <a:lstStyle/>
          <a:p>
            <a:pPr marL="45720" indent="0" fontAlgn="auto">
              <a:spcAft>
                <a:spcPts val="0"/>
              </a:spcAft>
              <a:buFont typeface="Arial"/>
              <a:buNone/>
              <a:defRPr/>
            </a:pPr>
            <a:r>
              <a:rPr lang="yo-NG" sz="2400" dirty="0">
                <a:solidFill>
                  <a:srgbClr val="A7EA52">
                    <a:lumMod val="50000"/>
                  </a:srgbClr>
                </a:solidFill>
                <a:ea typeface="+mn-ea"/>
                <a:cs typeface="+mn-cs"/>
                <a:sym typeface="Webdings"/>
              </a:rPr>
              <a:t>                     At present, where are you on this 		  continuum?</a:t>
            </a: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endParaRPr lang="yo-NG" b="1" dirty="0">
              <a:solidFill>
                <a:schemeClr val="accent5">
                  <a:lumMod val="50000"/>
                </a:schemeClr>
              </a:solidFill>
              <a:ea typeface="+mn-ea"/>
              <a:cs typeface="+mn-cs"/>
            </a:endParaRPr>
          </a:p>
          <a:p>
            <a:pPr marL="45720" indent="0" fontAlgn="auto">
              <a:spcAft>
                <a:spcPts val="0"/>
              </a:spcAft>
              <a:buFont typeface="Arial"/>
              <a:buNone/>
              <a:defRPr/>
            </a:pPr>
            <a:r>
              <a:rPr lang="yo-NG" b="1" dirty="0">
                <a:solidFill>
                  <a:schemeClr val="accent5">
                    <a:lumMod val="50000"/>
                  </a:schemeClr>
                </a:solidFill>
                <a:ea typeface="+mn-ea"/>
                <a:cs typeface="+mn-cs"/>
              </a:rPr>
              <a:t>1.     2.     3.     4.     5.     6.     7.     8.     9.      10.</a:t>
            </a:r>
          </a:p>
          <a:p>
            <a:pPr marL="45720" indent="0" fontAlgn="auto">
              <a:spcAft>
                <a:spcPts val="0"/>
              </a:spcAft>
              <a:buFont typeface="Arial"/>
              <a:buNone/>
              <a:defRPr/>
            </a:pPr>
            <a:r>
              <a:rPr lang="yo-NG" b="1" dirty="0">
                <a:solidFill>
                  <a:schemeClr val="accent5">
                    <a:lumMod val="50000"/>
                  </a:schemeClr>
                </a:solidFill>
                <a:ea typeface="+mn-ea"/>
                <a:cs typeface="+mn-cs"/>
              </a:rPr>
              <a:t>Not	    Somewhat	    Fairly        Quite	    Extremely</a:t>
            </a:r>
          </a:p>
          <a:p>
            <a:pPr marL="45720" indent="0" fontAlgn="auto">
              <a:spcAft>
                <a:spcPts val="0"/>
              </a:spcAft>
              <a:buFont typeface="Arial"/>
              <a:buNone/>
              <a:defRPr/>
            </a:pPr>
            <a:r>
              <a:rPr lang="yo-NG" sz="1400" b="1" dirty="0">
                <a:solidFill>
                  <a:schemeClr val="accent5">
                    <a:lumMod val="50000"/>
                  </a:schemeClr>
                </a:solidFill>
                <a:ea typeface="+mn-ea"/>
                <a:cs typeface="+mn-cs"/>
              </a:rPr>
              <a:t>important	       Important	      Important            Important	      Important</a:t>
            </a:r>
            <a:endParaRPr lang="en-AU" sz="1400" b="1" dirty="0">
              <a:solidFill>
                <a:schemeClr val="accent5">
                  <a:lumMod val="50000"/>
                </a:schemeClr>
              </a:solidFill>
              <a:ea typeface="+mn-ea"/>
              <a:cs typeface="+mn-cs"/>
            </a:endParaRPr>
          </a:p>
        </p:txBody>
      </p:sp>
      <p:cxnSp>
        <p:nvCxnSpPr>
          <p:cNvPr id="10" name="Straight Connector 9"/>
          <p:cNvCxnSpPr/>
          <p:nvPr/>
        </p:nvCxnSpPr>
        <p:spPr>
          <a:xfrm>
            <a:off x="9629775" y="1443038"/>
            <a:ext cx="6477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7176" name="Picture 2" descr="C:\Users\Owner\Desktop\b10aa3a0-2da1-4bf1-9432-f795b1bfe24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4975" y="-995363"/>
            <a:ext cx="2119313" cy="199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Slide Number Placeholder 3"/>
          <p:cNvSpPr txBox="1">
            <a:spLocks/>
          </p:cNvSpPr>
          <p:nvPr/>
        </p:nvSpPr>
        <p:spPr bwMode="auto">
          <a:xfrm>
            <a:off x="12220575" y="4872038"/>
            <a:ext cx="1828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r" eaLnBrk="1" hangingPunct="1"/>
            <a:fld id="{51A3B287-5F4B-2F4E-9036-575F0D97DEA5}" type="slidenum">
              <a:rPr lang="en-AU" sz="1200">
                <a:solidFill>
                  <a:srgbClr val="7F7F7F"/>
                </a:solidFill>
              </a:rPr>
              <a:pPr algn="r" eaLnBrk="1" hangingPunct="1"/>
              <a:t>6</a:t>
            </a:fld>
            <a:endParaRPr lang="en-AU" sz="1200">
              <a:solidFill>
                <a:srgbClr val="7F7F7F"/>
              </a:solidFill>
            </a:endParaRPr>
          </a:p>
        </p:txBody>
      </p:sp>
      <p:sp>
        <p:nvSpPr>
          <p:cNvPr id="2" name="Rectangle 1"/>
          <p:cNvSpPr/>
          <p:nvPr/>
        </p:nvSpPr>
        <p:spPr>
          <a:xfrm>
            <a:off x="1908175" y="188913"/>
            <a:ext cx="6767513" cy="2554287"/>
          </a:xfrm>
          <a:prstGeom prst="rect">
            <a:avLst/>
          </a:prstGeom>
        </p:spPr>
        <p:txBody>
          <a:bodyPr>
            <a:spAutoFit/>
          </a:bodyPr>
          <a:lstStyle/>
          <a:p>
            <a:pPr fontAlgn="auto">
              <a:spcBef>
                <a:spcPts val="0"/>
              </a:spcBef>
              <a:spcAft>
                <a:spcPts val="0"/>
              </a:spcAft>
              <a:defRPr/>
            </a:pPr>
            <a:r>
              <a:rPr lang="en-AU" sz="4400" b="1" kern="0" dirty="0">
                <a:solidFill>
                  <a:srgbClr val="FF0000"/>
                </a:solidFill>
                <a:latin typeface="+mn-lt"/>
                <a:ea typeface="Arial"/>
                <a:cs typeface="Arial"/>
                <a:sym typeface="Arial"/>
                <a:rtl val="0"/>
              </a:rPr>
              <a:t>REFLECT – </a:t>
            </a:r>
            <a:r>
              <a:rPr lang="yo-NG" sz="3600" b="1" kern="0" dirty="0">
                <a:solidFill>
                  <a:srgbClr val="FF0000"/>
                </a:solidFill>
                <a:latin typeface="+mn-lt"/>
                <a:ea typeface="Arial"/>
                <a:cs typeface="Arial"/>
                <a:sym typeface="Arial"/>
                <a:rtl val="0"/>
              </a:rPr>
              <a:t>How </a:t>
            </a:r>
            <a:r>
              <a:rPr lang="en-AU" sz="3600" b="1" kern="0" dirty="0">
                <a:solidFill>
                  <a:srgbClr val="FF0000"/>
                </a:solidFill>
                <a:latin typeface="+mn-lt"/>
                <a:ea typeface="Arial"/>
                <a:cs typeface="Arial"/>
                <a:sym typeface="Arial"/>
                <a:rtl val="0"/>
              </a:rPr>
              <a:t>well do you understand </a:t>
            </a:r>
            <a:r>
              <a:rPr lang="yo-NG" sz="3600" b="1" kern="0" dirty="0">
                <a:solidFill>
                  <a:srgbClr val="FF0000"/>
                </a:solidFill>
                <a:latin typeface="+mn-lt"/>
                <a:ea typeface="Arial"/>
                <a:cs typeface="Arial"/>
                <a:sym typeface="Arial"/>
                <a:rtl val="0"/>
              </a:rPr>
              <a:t>the Keeping Children Safe policy and process?</a:t>
            </a:r>
            <a:br>
              <a:rPr lang="yo-NG" sz="3600" b="1" kern="0" dirty="0">
                <a:solidFill>
                  <a:srgbClr val="FF0000"/>
                </a:solidFill>
                <a:latin typeface="+mn-lt"/>
                <a:ea typeface="Arial"/>
                <a:cs typeface="Arial"/>
                <a:sym typeface="Arial"/>
                <a:rtl val="0"/>
              </a:rPr>
            </a:br>
            <a:endParaRPr lang="en-US" sz="4400" kern="0" dirty="0">
              <a:latin typeface="+mn-lt"/>
              <a:ea typeface="Arial"/>
              <a:cs typeface="Arial"/>
              <a:sym typeface="Arial"/>
              <a:rtl val="0"/>
            </a:endParaRPr>
          </a:p>
        </p:txBody>
      </p:sp>
      <p:sp>
        <p:nvSpPr>
          <p:cNvPr id="7179" name="Content Placeholder 2"/>
          <p:cNvSpPr>
            <a:spLocks noGrp="1"/>
          </p:cNvSpPr>
          <p:nvPr>
            <p:ph sz="quarter" idx="4294967295"/>
          </p:nvPr>
        </p:nvSpPr>
        <p:spPr>
          <a:xfrm>
            <a:off x="468313" y="2420938"/>
            <a:ext cx="8928100" cy="2592387"/>
          </a:xfrm>
        </p:spPr>
        <p:txBody>
          <a:bodyPr/>
          <a:lstStyle/>
          <a:p>
            <a:pPr marL="44450" indent="0">
              <a:buFont typeface="Arial" charset="0"/>
              <a:buNone/>
            </a:pPr>
            <a:r>
              <a:rPr lang="en-US" sz="2400" dirty="0">
                <a:solidFill>
                  <a:srgbClr val="FF0000"/>
                </a:solidFill>
                <a:latin typeface="Calibri" charset="0"/>
                <a:sym typeface="Webdings" charset="0"/>
              </a:rPr>
              <a:t>             </a:t>
            </a:r>
            <a:endParaRPr lang="en-US" b="1" dirty="0">
              <a:solidFill>
                <a:srgbClr val="FF0000"/>
              </a:solidFill>
              <a:latin typeface="Calibri" charset="0"/>
            </a:endParaRPr>
          </a:p>
          <a:p>
            <a:pPr marL="44450" indent="0">
              <a:buFont typeface="Arial" charset="0"/>
              <a:buNone/>
            </a:pPr>
            <a:r>
              <a:rPr lang="en-US" sz="2800" b="1" dirty="0">
                <a:solidFill>
                  <a:srgbClr val="FF0000"/>
                </a:solidFill>
                <a:latin typeface="Calibri" charset="0"/>
              </a:rPr>
              <a:t>1.     2.     3.     4.     5.     6.     7.     8.     9.      10.</a:t>
            </a:r>
          </a:p>
          <a:p>
            <a:pPr marL="44450" indent="0">
              <a:buFont typeface="Arial" charset="0"/>
              <a:buNone/>
            </a:pPr>
            <a:r>
              <a:rPr lang="en-US" sz="2800" b="1" dirty="0">
                <a:solidFill>
                  <a:srgbClr val="FF0000"/>
                </a:solidFill>
                <a:latin typeface="Calibri" charset="0"/>
              </a:rPr>
              <a:t>Not	    Somewhat	    Fairly        Quite	    Extremely</a:t>
            </a:r>
          </a:p>
          <a:p>
            <a:pPr marL="44450" indent="0">
              <a:buFont typeface="Arial" charset="0"/>
              <a:buNone/>
            </a:pPr>
            <a:r>
              <a:rPr lang="en-AU" sz="1400" b="1" dirty="0">
                <a:solidFill>
                  <a:srgbClr val="FF0000"/>
                </a:solidFill>
                <a:latin typeface="Calibri" charset="0"/>
              </a:rPr>
              <a:t>well</a:t>
            </a:r>
            <a:r>
              <a:rPr lang="en-US" sz="1400" b="1" dirty="0">
                <a:solidFill>
                  <a:srgbClr val="FF0000"/>
                </a:solidFill>
                <a:latin typeface="Calibri" charset="0"/>
              </a:rPr>
              <a:t>	       	                               </a:t>
            </a:r>
            <a:r>
              <a:rPr lang="en-AU" sz="1400" b="1" dirty="0">
                <a:solidFill>
                  <a:srgbClr val="FF0000"/>
                </a:solidFill>
                <a:latin typeface="Calibri" charset="0"/>
              </a:rPr>
              <a:t>				well 		 	well </a:t>
            </a:r>
            <a:r>
              <a:rPr lang="en-US" sz="1400" b="1" dirty="0">
                <a:solidFill>
                  <a:srgbClr val="FF0000"/>
                </a:solidFill>
                <a:latin typeface="Calibri" charset="0"/>
              </a:rPr>
              <a:t>	        </a:t>
            </a:r>
            <a:r>
              <a:rPr lang="en-AU" sz="1400" b="1" dirty="0">
                <a:solidFill>
                  <a:srgbClr val="FF0000"/>
                </a:solidFill>
                <a:latin typeface="Calibri" charset="0"/>
              </a:rPr>
              <a:t>		well</a:t>
            </a:r>
          </a:p>
        </p:txBody>
      </p:sp>
      <p:pic>
        <p:nvPicPr>
          <p:cNvPr id="7" name="slide 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124744" y="2060848"/>
            <a:ext cx="812800" cy="812800"/>
          </a:xfrm>
          <a:prstGeom prst="rect">
            <a:avLst/>
          </a:prstGeom>
        </p:spPr>
      </p:pic>
    </p:spTree>
    <p:extLst>
      <p:ext uri="{BB962C8B-B14F-4D97-AF65-F5344CB8AC3E}">
        <p14:creationId xmlns:p14="http://schemas.microsoft.com/office/powerpoint/2010/main" val="1804335851"/>
      </p:ext>
    </p:extLst>
  </p:cSld>
  <p:clrMapOvr>
    <a:masterClrMapping/>
  </p:clrMapOvr>
  <p:transition spd="slow" advClick="0" advTm="10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613" y="260350"/>
            <a:ext cx="56292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a:noFill/>
        </p:spPr>
        <p:txBody>
          <a:bodyPr/>
          <a:lstStyle>
            <a:lvl1pPr eaLnBrk="0" hangingPunct="0">
              <a:defRPr sz="1400">
                <a:solidFill>
                  <a:srgbClr val="000000"/>
                </a:solidFill>
                <a:latin typeface="Arial" charset="0"/>
                <a:ea typeface="ＭＳ Ｐゴシック"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eaLnBrk="1" hangingPunct="1"/>
            <a:fld id="{6B705BB8-DBA6-FA42-85D3-BB5A96F8E197}" type="slidenum">
              <a:rPr lang="en-AU" sz="1200">
                <a:solidFill>
                  <a:srgbClr val="898989"/>
                </a:solidFill>
              </a:rPr>
              <a:pPr eaLnBrk="1" hangingPunct="1"/>
              <a:t>60</a:t>
            </a:fld>
            <a:endParaRPr lang="en-AU" sz="1200">
              <a:solidFill>
                <a:srgbClr val="898989"/>
              </a:solidFill>
            </a:endParaRPr>
          </a:p>
        </p:txBody>
      </p:sp>
      <p:pic>
        <p:nvPicPr>
          <p:cNvPr id="4" name="slide 6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04664"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p:txBody>
          <a:bodyPr/>
          <a:lstStyle/>
          <a:p>
            <a:pPr algn="l"/>
            <a:r>
              <a:rPr lang="en-AU" b="1">
                <a:solidFill>
                  <a:srgbClr val="FF0000"/>
                </a:solidFill>
                <a:latin typeface="Calibri" charset="0"/>
              </a:rPr>
              <a:t>Session outline</a:t>
            </a:r>
            <a:endParaRPr lang="en-AU">
              <a:latin typeface="Calibri" charset="0"/>
            </a:endParaRPr>
          </a:p>
        </p:txBody>
      </p:sp>
      <p:sp>
        <p:nvSpPr>
          <p:cNvPr id="3" name="Content Placeholder 2"/>
          <p:cNvSpPr>
            <a:spLocks noGrp="1"/>
          </p:cNvSpPr>
          <p:nvPr>
            <p:ph idx="1"/>
          </p:nvPr>
        </p:nvSpPr>
        <p:spPr/>
        <p:txBody>
          <a:bodyPr rtlCol="0">
            <a:normAutofit/>
          </a:bodyPr>
          <a:lstStyle/>
          <a:p>
            <a:pPr marL="502920" indent="-457200" fontAlgn="auto">
              <a:spcAft>
                <a:spcPts val="0"/>
              </a:spcAft>
              <a:buFont typeface="+mj-lt"/>
              <a:buAutoNum type="alphaUcPeriod"/>
              <a:defRPr/>
            </a:pPr>
            <a:r>
              <a:rPr lang="en-AU" sz="3600" b="1" dirty="0">
                <a:ea typeface="+mn-ea"/>
                <a:cs typeface="+mn-cs"/>
              </a:rPr>
              <a:t>Our Keeping Children Safe Policy</a:t>
            </a:r>
          </a:p>
          <a:p>
            <a:pPr marL="502920" indent="-457200" fontAlgn="auto">
              <a:spcAft>
                <a:spcPts val="0"/>
              </a:spcAft>
              <a:buFont typeface="+mj-lt"/>
              <a:buAutoNum type="alphaUcPeriod"/>
              <a:defRPr/>
            </a:pPr>
            <a:r>
              <a:rPr lang="en-AU" sz="3600" b="1" dirty="0">
                <a:ea typeface="+mn-ea"/>
                <a:cs typeface="+mn-cs"/>
              </a:rPr>
              <a:t>Making our  Church safe for children</a:t>
            </a:r>
          </a:p>
          <a:p>
            <a:pPr marL="502920" indent="-457200" fontAlgn="auto">
              <a:spcAft>
                <a:spcPts val="0"/>
              </a:spcAft>
              <a:buFont typeface="+mj-lt"/>
              <a:buAutoNum type="alphaUcPeriod"/>
              <a:defRPr/>
            </a:pPr>
            <a:r>
              <a:rPr lang="en-AU" sz="3600" b="1" dirty="0">
                <a:ea typeface="+mn-ea"/>
                <a:cs typeface="+mn-cs"/>
              </a:rPr>
              <a:t>Making our  Church safe for vulnerable adults</a:t>
            </a:r>
          </a:p>
          <a:p>
            <a:pPr marL="502920" indent="-457200" fontAlgn="auto">
              <a:spcAft>
                <a:spcPts val="0"/>
              </a:spcAft>
              <a:buFont typeface="+mj-lt"/>
              <a:buAutoNum type="alphaUcPeriod"/>
              <a:defRPr/>
            </a:pPr>
            <a:r>
              <a:rPr lang="en-AU" sz="3600" b="1" dirty="0">
                <a:ea typeface="+mn-ea"/>
                <a:cs typeface="+mn-cs"/>
              </a:rPr>
              <a:t>Planning safe places, safe programs</a:t>
            </a:r>
          </a:p>
          <a:p>
            <a:pPr fontAlgn="auto">
              <a:spcAft>
                <a:spcPts val="0"/>
              </a:spcAft>
              <a:buFont typeface="Arial"/>
              <a:buChar char="•"/>
              <a:defRPr/>
            </a:pPr>
            <a:endParaRPr lang="en-AU" dirty="0">
              <a:ea typeface="+mn-ea"/>
              <a:cs typeface="+mn-cs"/>
            </a:endParaRPr>
          </a:p>
        </p:txBody>
      </p:sp>
      <p:pic>
        <p:nvPicPr>
          <p:cNvPr id="4" name="slide 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32656" y="2132856"/>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l" fontAlgn="auto">
              <a:spcAft>
                <a:spcPts val="0"/>
              </a:spcAft>
              <a:defRPr/>
            </a:pPr>
            <a:r>
              <a:rPr lang="yo-NG" b="1" dirty="0">
                <a:solidFill>
                  <a:srgbClr val="FF0000"/>
                </a:solidFill>
                <a:latin typeface="+mn-lt"/>
                <a:ea typeface="+mj-ea"/>
                <a:cs typeface="Sari-Bold"/>
              </a:rPr>
              <a:t>Resources to assist</a:t>
            </a:r>
            <a:endParaRPr lang="en-AU" dirty="0">
              <a:latin typeface="+mn-lt"/>
              <a:ea typeface="+mj-ea"/>
              <a:cs typeface="+mj-cs"/>
            </a:endParaRPr>
          </a:p>
        </p:txBody>
      </p:sp>
      <p:sp>
        <p:nvSpPr>
          <p:cNvPr id="3" name="Content Placeholder 2"/>
          <p:cNvSpPr>
            <a:spLocks noGrp="1"/>
          </p:cNvSpPr>
          <p:nvPr>
            <p:ph idx="1"/>
          </p:nvPr>
        </p:nvSpPr>
        <p:spPr/>
        <p:txBody>
          <a:bodyPr rtlCol="0">
            <a:normAutofit/>
          </a:bodyPr>
          <a:lstStyle/>
          <a:p>
            <a:pPr marL="285750" indent="-285750" fontAlgn="auto">
              <a:spcAft>
                <a:spcPts val="0"/>
              </a:spcAft>
              <a:buFont typeface="Arial"/>
              <a:buChar char="•"/>
              <a:defRPr/>
            </a:pPr>
            <a:r>
              <a:rPr lang="yo-NG" sz="3600" b="1" dirty="0">
                <a:ea typeface="+mn-ea"/>
                <a:cs typeface="Sari-Regular"/>
              </a:rPr>
              <a:t>Participant</a:t>
            </a:r>
            <a:r>
              <a:rPr lang="en-AU" sz="3600" b="1" dirty="0">
                <a:ea typeface="+mn-ea"/>
                <a:cs typeface="Sari-Regular"/>
              </a:rPr>
              <a:t>’s</a:t>
            </a:r>
            <a:r>
              <a:rPr lang="yo-NG" sz="3600" b="1" dirty="0">
                <a:ea typeface="+mn-ea"/>
                <a:cs typeface="Sari-Regular"/>
              </a:rPr>
              <a:t> Booklet summarising today’s session</a:t>
            </a:r>
            <a:endParaRPr lang="en-AU" sz="3600" b="1" dirty="0">
              <a:ea typeface="+mn-ea"/>
              <a:cs typeface="Sari-Regular"/>
            </a:endParaRPr>
          </a:p>
          <a:p>
            <a:pPr marL="285750" indent="-285750" fontAlgn="auto">
              <a:spcAft>
                <a:spcPts val="0"/>
              </a:spcAft>
              <a:buFont typeface="Arial"/>
              <a:buChar char="•"/>
              <a:defRPr/>
            </a:pPr>
            <a:r>
              <a:rPr lang="en-AU" sz="3600" b="1" dirty="0">
                <a:ea typeface="+mn-ea"/>
                <a:cs typeface="Sari-Regular"/>
              </a:rPr>
              <a:t>Website resources – available to be printed</a:t>
            </a:r>
          </a:p>
          <a:p>
            <a:pPr marL="285750" indent="-285750" fontAlgn="auto">
              <a:spcAft>
                <a:spcPts val="0"/>
              </a:spcAft>
              <a:buFont typeface="Arial"/>
              <a:buChar char="•"/>
              <a:defRPr/>
            </a:pPr>
            <a:r>
              <a:rPr lang="en-AU" sz="3600" b="1" dirty="0">
                <a:ea typeface="+mn-ea"/>
                <a:cs typeface="Sari-Regular"/>
              </a:rPr>
              <a:t>Culture of Safety staff – contact details in Participant’s Booklet</a:t>
            </a:r>
            <a:endParaRPr lang="yo-NG" sz="3600" b="1" dirty="0">
              <a:ea typeface="+mn-ea"/>
              <a:cs typeface="Sari-Regular"/>
            </a:endParaRPr>
          </a:p>
          <a:p>
            <a:pPr fontAlgn="auto">
              <a:spcAft>
                <a:spcPts val="0"/>
              </a:spcAft>
              <a:buFont typeface="Arial"/>
              <a:buChar char="•"/>
              <a:defRPr/>
            </a:pPr>
            <a:endParaRPr lang="en-AU" dirty="0">
              <a:ea typeface="+mn-ea"/>
              <a:cs typeface="+mn-cs"/>
            </a:endParaRPr>
          </a:p>
        </p:txBody>
      </p:sp>
      <p:pic>
        <p:nvPicPr>
          <p:cNvPr id="5" name="slide 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48680" y="1484784"/>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60325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Title 1"/>
          <p:cNvSpPr>
            <a:spLocks noGrp="1"/>
          </p:cNvSpPr>
          <p:nvPr>
            <p:ph type="title"/>
          </p:nvPr>
        </p:nvSpPr>
        <p:spPr>
          <a:xfrm>
            <a:off x="827088" y="3500438"/>
            <a:ext cx="8229600" cy="2449512"/>
          </a:xfrm>
        </p:spPr>
        <p:txBody>
          <a:bodyPr/>
          <a:lstStyle/>
          <a:p>
            <a:pPr algn="l"/>
            <a:r>
              <a:rPr lang="en-AU" b="1" i="1">
                <a:solidFill>
                  <a:srgbClr val="FF0000"/>
                </a:solidFill>
                <a:latin typeface="Calibri" charset="0"/>
              </a:rPr>
              <a:t> </a:t>
            </a:r>
            <a:r>
              <a:rPr lang="en-AU" b="1">
                <a:solidFill>
                  <a:srgbClr val="FF0000"/>
                </a:solidFill>
                <a:latin typeface="Calibri" charset="0"/>
              </a:rPr>
              <a:t>A.  Our Keeping Children</a:t>
            </a:r>
            <a:br>
              <a:rPr lang="en-AU" b="1">
                <a:solidFill>
                  <a:srgbClr val="FF0000"/>
                </a:solidFill>
                <a:latin typeface="Calibri" charset="0"/>
              </a:rPr>
            </a:br>
            <a:r>
              <a:rPr lang="en-AU" b="1">
                <a:solidFill>
                  <a:srgbClr val="FF0000"/>
                </a:solidFill>
                <a:latin typeface="Calibri" charset="0"/>
              </a:rPr>
              <a:t> Safe Policy</a:t>
            </a:r>
            <a:endParaRPr lang="en-AU">
              <a:latin typeface="Calibri" charset="0"/>
            </a:endParaRPr>
          </a:p>
        </p:txBody>
      </p:sp>
      <p:pic>
        <p:nvPicPr>
          <p:cNvPr id="3" name="slide 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632" y="1556792"/>
            <a:ext cx="812800" cy="812800"/>
          </a:xfrm>
          <a:prstGeom prst="rect">
            <a:avLst/>
          </a:prstGeom>
        </p:spPr>
      </p:pic>
    </p:spTree>
  </p:cSld>
  <p:clrMapOvr>
    <a:masterClrMapping/>
  </p:clrMapOvr>
  <p:transition spd="slow" advClick="0" advTm="6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8249</TotalTime>
  <Words>6414</Words>
  <Application>Microsoft Office PowerPoint</Application>
  <PresentationFormat>On-screen Show (4:3)</PresentationFormat>
  <Paragraphs>880</Paragraphs>
  <Slides>60</Slides>
  <Notes>60</Notes>
  <HiddenSlides>4</HiddenSlides>
  <MMClips>56</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Safe Church Training</vt:lpstr>
      <vt:lpstr>PowerPoint Presentation</vt:lpstr>
      <vt:lpstr>Today’s Purpose</vt:lpstr>
      <vt:lpstr>Self-Care</vt:lpstr>
      <vt:lpstr> Time to think Reflect  Discuss</vt:lpstr>
      <vt:lpstr>PowerPoint Presentation</vt:lpstr>
      <vt:lpstr>Session outline</vt:lpstr>
      <vt:lpstr>Resources to assist</vt:lpstr>
      <vt:lpstr> A.  Our Keeping Children  Safe Policy</vt:lpstr>
      <vt:lpstr> Reflect and discuss – Why is the church committed to Keeping Children Safe? </vt:lpstr>
      <vt:lpstr>Ethical, legal, practical obligations</vt:lpstr>
      <vt:lpstr>Victorian Child Safe Standards </vt:lpstr>
      <vt:lpstr>PowerPoint Presentation</vt:lpstr>
      <vt:lpstr>PowerPoint Presentation</vt:lpstr>
      <vt:lpstr>PowerPoint Presentation</vt:lpstr>
      <vt:lpstr>PowerPoint Presentation</vt:lpstr>
      <vt:lpstr>To whom does it apply? – Page 4</vt:lpstr>
      <vt:lpstr>PowerPoint Presentation</vt:lpstr>
      <vt:lpstr>Reflect and discuss   </vt:lpstr>
      <vt:lpstr>Reflect and discuss   </vt:lpstr>
      <vt:lpstr>PowerPoint Presentation</vt:lpstr>
      <vt:lpstr>PowerPoint Presentation</vt:lpstr>
      <vt:lpstr>PowerPoint Presentation</vt:lpstr>
      <vt:lpstr>B.  Making our church safe for children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Relevant Authorities</vt:lpstr>
      <vt:lpstr>PowerPoint Presentation</vt:lpstr>
      <vt:lpstr>How to report abuse – Part A</vt:lpstr>
      <vt:lpstr>How to report abuse – Part B</vt:lpstr>
      <vt:lpstr>PowerPoint Presentation</vt:lpstr>
      <vt:lpstr>Discuss – Culture of Safety Contact Person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Culture of Safety Unit:   Here to help!</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Twitter</dc:title>
  <dc:creator>Timothy Lam</dc:creator>
  <cp:lastModifiedBy>UCA</cp:lastModifiedBy>
  <cp:revision>534</cp:revision>
  <cp:lastPrinted>2017-06-29T02:50:56Z</cp:lastPrinted>
  <dcterms:modified xsi:type="dcterms:W3CDTF">2018-05-31T00:07:06Z</dcterms:modified>
</cp:coreProperties>
</file>